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65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2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65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8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3104445" y="3657601"/>
            <a:ext cx="7775223" cy="1337733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</p:spTree>
    <p:extLst>
      <p:ext uri="{BB962C8B-B14F-4D97-AF65-F5344CB8AC3E}">
        <p14:creationId xmlns:p14="http://schemas.microsoft.com/office/powerpoint/2010/main" val="409293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02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58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4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97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8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2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F944-3D08-4DA8-AA96-0D35E7DBF2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54CB-8D34-4146-83FB-64753F5B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7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657601"/>
            <a:ext cx="12192000" cy="1439863"/>
          </a:xfrm>
          <a:prstGeom prst="rect">
            <a:avLst/>
          </a:prstGeom>
          <a:solidFill>
            <a:srgbClr val="02208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solidFill>
                <a:srgbClr val="001689"/>
              </a:solidFill>
            </a:endParaRPr>
          </a:p>
        </p:txBody>
      </p:sp>
      <p:pic>
        <p:nvPicPr>
          <p:cNvPr id="1027" name="Imag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70234" y="5289551"/>
            <a:ext cx="467783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 8" descr="interreg_ALCOTRA_FR-IT_PANTONE.pd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7567" y="422276"/>
            <a:ext cx="10587567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ZoneTexte 10"/>
          <p:cNvSpPr txBox="1">
            <a:spLocks noChangeArrowheads="1"/>
          </p:cNvSpPr>
          <p:nvPr userDrawn="1"/>
        </p:nvSpPr>
        <p:spPr bwMode="auto">
          <a:xfrm>
            <a:off x="8712201" y="6427789"/>
            <a:ext cx="329141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fr-FR" sz="1000">
                <a:solidFill>
                  <a:srgbClr val="262626"/>
                </a:solidFill>
                <a:latin typeface="Helvetica Neue" pitchFamily="-84" charset="0"/>
              </a:rPr>
              <a:t>Autorité de gestion / Autorità di gestione</a:t>
            </a:r>
          </a:p>
          <a:p>
            <a:r>
              <a:rPr lang="fr-FR" sz="1000">
                <a:solidFill>
                  <a:srgbClr val="262626"/>
                </a:solidFill>
                <a:latin typeface="Helvetica Neue" pitchFamily="-84" charset="0"/>
              </a:rPr>
              <a:t>ALCOTRA 2014-2020</a:t>
            </a:r>
          </a:p>
        </p:txBody>
      </p:sp>
    </p:spTree>
    <p:extLst>
      <p:ext uri="{BB962C8B-B14F-4D97-AF65-F5344CB8AC3E}">
        <p14:creationId xmlns:p14="http://schemas.microsoft.com/office/powerpoint/2010/main" val="406512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bg1"/>
          </a:solidFill>
          <a:latin typeface="Helvetica Neue"/>
          <a:ea typeface="Geneva" charset="0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Helvetica Neue" pitchFamily="-65" charset="0"/>
          <a:ea typeface="Geneva" charset="0"/>
          <a:cs typeface="Genev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Helvetica Neue" pitchFamily="-65" charset="0"/>
          <a:ea typeface="Geneva" charset="0"/>
          <a:cs typeface="Genev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Helvetica Neue" pitchFamily="-65" charset="0"/>
          <a:ea typeface="Geneva" charset="0"/>
          <a:cs typeface="Genev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Helvetica Neue" pitchFamily="-65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Grande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Grande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Grande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Grande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700" y="3568701"/>
            <a:ext cx="11480800" cy="1650999"/>
          </a:xfrm>
        </p:spPr>
        <p:txBody>
          <a:bodyPr anchor="ctr" anchorCtr="0"/>
          <a:lstStyle/>
          <a:p>
            <a:pPr>
              <a:defRPr/>
            </a:pPr>
            <a:r>
              <a:rPr lang="fr-FR" dirty="0"/>
              <a:t>SELECTION DES PITER PITEM / </a:t>
            </a:r>
            <a:r>
              <a:rPr lang="fr-FR" dirty="0" err="1"/>
              <a:t>Selezione</a:t>
            </a:r>
            <a:r>
              <a:rPr lang="fr-FR" dirty="0"/>
              <a:t> dei PITER PITEM</a:t>
            </a:r>
            <a:br>
              <a:rPr lang="fr-FR" dirty="0"/>
            </a:br>
            <a:r>
              <a:rPr lang="fr-FR" sz="2000" dirty="0"/>
              <a:t>Décision du comité de suivi / </a:t>
            </a:r>
            <a:r>
              <a:rPr lang="fr-FR" sz="2000" dirty="0" err="1"/>
              <a:t>decisione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</a:t>
            </a:r>
            <a:r>
              <a:rPr lang="fr-FR" sz="2000" dirty="0" err="1"/>
              <a:t>comitato</a:t>
            </a:r>
            <a:r>
              <a:rPr lang="fr-FR" sz="2000" dirty="0"/>
              <a:t> di </a:t>
            </a:r>
            <a:r>
              <a:rPr lang="fr-FR" sz="2000" dirty="0" err="1"/>
              <a:t>sorveglianza</a:t>
            </a:r>
            <a:br>
              <a:rPr lang="fr-FR" sz="2000" dirty="0"/>
            </a:br>
            <a:r>
              <a:rPr lang="fr-FR" sz="2000" dirty="0" err="1"/>
              <a:t>digne-les-bains</a:t>
            </a:r>
            <a:r>
              <a:rPr lang="fr-FR" sz="2000" dirty="0"/>
              <a:t> - 5 / 07 /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0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798873"/>
              </p:ext>
            </p:extLst>
          </p:nvPr>
        </p:nvGraphicFramePr>
        <p:xfrm>
          <a:off x="568693" y="817962"/>
          <a:ext cx="10829410" cy="2742801"/>
        </p:xfrm>
        <a:graphic>
          <a:graphicData uri="http://schemas.openxmlformats.org/drawingml/2006/table">
            <a:tbl>
              <a:tblPr/>
              <a:tblGrid>
                <a:gridCol w="2004385">
                  <a:extLst>
                    <a:ext uri="{9D8B030D-6E8A-4147-A177-3AD203B41FA5}">
                      <a16:colId xmlns:a16="http://schemas.microsoft.com/office/drawing/2014/main" val="875112113"/>
                    </a:ext>
                  </a:extLst>
                </a:gridCol>
                <a:gridCol w="2232837">
                  <a:extLst>
                    <a:ext uri="{9D8B030D-6E8A-4147-A177-3AD203B41FA5}">
                      <a16:colId xmlns:a16="http://schemas.microsoft.com/office/drawing/2014/main" val="3352321592"/>
                    </a:ext>
                  </a:extLst>
                </a:gridCol>
                <a:gridCol w="1448618">
                  <a:extLst>
                    <a:ext uri="{9D8B030D-6E8A-4147-A177-3AD203B41FA5}">
                      <a16:colId xmlns:a16="http://schemas.microsoft.com/office/drawing/2014/main" val="1223699675"/>
                    </a:ext>
                  </a:extLst>
                </a:gridCol>
                <a:gridCol w="1256502">
                  <a:extLst>
                    <a:ext uri="{9D8B030D-6E8A-4147-A177-3AD203B41FA5}">
                      <a16:colId xmlns:a16="http://schemas.microsoft.com/office/drawing/2014/main" val="1867237294"/>
                    </a:ext>
                  </a:extLst>
                </a:gridCol>
                <a:gridCol w="1260217">
                  <a:extLst>
                    <a:ext uri="{9D8B030D-6E8A-4147-A177-3AD203B41FA5}">
                      <a16:colId xmlns:a16="http://schemas.microsoft.com/office/drawing/2014/main" val="715932300"/>
                    </a:ext>
                  </a:extLst>
                </a:gridCol>
                <a:gridCol w="1260217">
                  <a:extLst>
                    <a:ext uri="{9D8B030D-6E8A-4147-A177-3AD203B41FA5}">
                      <a16:colId xmlns:a16="http://schemas.microsoft.com/office/drawing/2014/main" val="2749545236"/>
                    </a:ext>
                  </a:extLst>
                </a:gridCol>
                <a:gridCol w="1366634">
                  <a:extLst>
                    <a:ext uri="{9D8B030D-6E8A-4147-A177-3AD203B41FA5}">
                      <a16:colId xmlns:a16="http://schemas.microsoft.com/office/drawing/2014/main" val="449259034"/>
                    </a:ext>
                  </a:extLst>
                </a:gridCol>
              </a:tblGrid>
              <a:tr h="2660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Coordonnateur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10322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autonoma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Valle</a:t>
                      </a:r>
                      <a:r>
                        <a:rPr lang="fr-FR" sz="1200" b="0" i="0" u="none" strike="noStrike" baseline="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d’</a:t>
                      </a:r>
                      <a:r>
                        <a:rPr lang="fr-FR" sz="1200" b="0" i="0" u="none" strike="noStrike" baseline="0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7 632 000,00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7 632 000,00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588580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BIODIVALP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Région</a:t>
                      </a:r>
                      <a:r>
                        <a:rPr lang="fr-FR" sz="1200" b="0" i="0" u="none" strike="noStrike" baseline="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Provence-Alpes-Côte d’Azur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7 624 000,00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7 624 000,00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303210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M.I.T.O. ALCOTRA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Piemonte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6 678 000,00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6 678 000,00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40640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PRO-SOL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Piemonte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6 588 400,00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6 588 400,00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48404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DEFFI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Région Auvergne-Rhône-Alpes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3 816 000,00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3 816 000,00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771935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PA.C.E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autonoma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Valle</a:t>
                      </a:r>
                      <a:r>
                        <a:rPr lang="fr-FR" sz="1200" b="0" i="0" u="none" strike="noStrike" baseline="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d’</a:t>
                      </a:r>
                      <a:r>
                        <a:rPr lang="fr-FR" sz="1200" b="0" i="0" u="none" strike="noStrike" baseline="0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5 724 000,00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5 724 000,00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52228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CLIP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Liguria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5 724 000,00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5 724 000,00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35876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5 724 000,00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7 632 000,00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20 026 000,00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10 404 400,00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43 786 400,00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3601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9558"/>
              </p:ext>
            </p:extLst>
          </p:nvPr>
        </p:nvGraphicFramePr>
        <p:xfrm>
          <a:off x="568693" y="3752782"/>
          <a:ext cx="10829410" cy="2475232"/>
        </p:xfrm>
        <a:graphic>
          <a:graphicData uri="http://schemas.openxmlformats.org/drawingml/2006/table">
            <a:tbl>
              <a:tblPr/>
              <a:tblGrid>
                <a:gridCol w="2025651">
                  <a:extLst>
                    <a:ext uri="{9D8B030D-6E8A-4147-A177-3AD203B41FA5}">
                      <a16:colId xmlns:a16="http://schemas.microsoft.com/office/drawing/2014/main" val="1954302529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2356305591"/>
                    </a:ext>
                  </a:extLst>
                </a:gridCol>
                <a:gridCol w="1469375">
                  <a:extLst>
                    <a:ext uri="{9D8B030D-6E8A-4147-A177-3AD203B41FA5}">
                      <a16:colId xmlns:a16="http://schemas.microsoft.com/office/drawing/2014/main" val="1899703881"/>
                    </a:ext>
                  </a:extLst>
                </a:gridCol>
                <a:gridCol w="1262779">
                  <a:extLst>
                    <a:ext uri="{9D8B030D-6E8A-4147-A177-3AD203B41FA5}">
                      <a16:colId xmlns:a16="http://schemas.microsoft.com/office/drawing/2014/main" val="523038713"/>
                    </a:ext>
                  </a:extLst>
                </a:gridCol>
                <a:gridCol w="1253895">
                  <a:extLst>
                    <a:ext uri="{9D8B030D-6E8A-4147-A177-3AD203B41FA5}">
                      <a16:colId xmlns:a16="http://schemas.microsoft.com/office/drawing/2014/main" val="2111691510"/>
                    </a:ext>
                  </a:extLst>
                </a:gridCol>
                <a:gridCol w="1266188">
                  <a:extLst>
                    <a:ext uri="{9D8B030D-6E8A-4147-A177-3AD203B41FA5}">
                      <a16:colId xmlns:a16="http://schemas.microsoft.com/office/drawing/2014/main" val="467542901"/>
                    </a:ext>
                  </a:extLst>
                </a:gridCol>
                <a:gridCol w="1339950">
                  <a:extLst>
                    <a:ext uri="{9D8B030D-6E8A-4147-A177-3AD203B41FA5}">
                      <a16:colId xmlns:a16="http://schemas.microsoft.com/office/drawing/2014/main" val="1242924207"/>
                    </a:ext>
                  </a:extLst>
                </a:gridCol>
              </a:tblGrid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PITER</a:t>
                      </a:r>
                      <a:endParaRPr lang="fr-FR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Coordonnateur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axe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1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996150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GRAIES LAB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Città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Metropolitana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 di Torino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4 155 000,00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7 155 000,00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59874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ALPIMED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Métropole Nice Côte d’Azur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4 155 000,00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7 155 000,00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377679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CŒUR'ALP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Syndicat du Pays de Maurienne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2 655 000,00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7 155 000,00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90812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PARCOURS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Conseil départ. de la Haute-Savoie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1 400 000,00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3 878 000,00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1 400 000,00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6 678 000,00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486707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TERRES MONVISO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Com. de com. du </a:t>
                      </a:r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Guillestrois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1 400 000,00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1 400 000,00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2 478 000,00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1 400 000,00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6 678 000,00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444209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PAYS-SAGES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Provincia</a:t>
                      </a:r>
                      <a:r>
                        <a:rPr lang="fr-FR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 di</a:t>
                      </a:r>
                      <a:r>
                        <a:rPr lang="fr-FR" sz="1200" b="0" i="0" u="none" strike="noStrike" baseline="0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 Cuneo</a:t>
                      </a:r>
                      <a:endParaRPr lang="fr-FR" sz="1200" b="0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1 200 000,00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2 124 000,00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1 200 000,00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1 200 000,00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5 724 000,00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91580"/>
                  </a:ext>
                </a:extLst>
              </a:tr>
              <a:tr h="3094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8 500 000,00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7 679 000,00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17 366 000,00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7 000 000,00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40 545 000,00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9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05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mière diapositiv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260</Words>
  <Application>Microsoft Office PowerPoint</Application>
  <PresentationFormat>Grand écran</PresentationFormat>
  <Paragraphs>118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Geneva</vt:lpstr>
      <vt:lpstr>Helvetica Neue</vt:lpstr>
      <vt:lpstr>Lucida Grande</vt:lpstr>
      <vt:lpstr>Thème Office</vt:lpstr>
      <vt:lpstr>Première diapositive</vt:lpstr>
      <vt:lpstr>SELECTION DES PITER PITEM / Selezione dei PITER PITEM Décision du comité de suivi / decisione del comitato di sorveglianza digne-les-bains - 5 / 07 / 2017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BEVILACQUA Nazario</dc:creator>
  <cp:lastModifiedBy>VALENTINI Maria Rosaria</cp:lastModifiedBy>
  <cp:revision>71</cp:revision>
  <dcterms:created xsi:type="dcterms:W3CDTF">2017-06-21T07:23:42Z</dcterms:created>
  <dcterms:modified xsi:type="dcterms:W3CDTF">2017-09-15T10:33:47Z</dcterms:modified>
</cp:coreProperties>
</file>