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4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2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delle note</a:t>
            </a:r>
          </a:p>
        </p:txBody>
      </p:sp>
      <p:sp>
        <p:nvSpPr>
          <p:cNvPr id="14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4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4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15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A20B35E6-8C2A-46D2-B7CB-E87473ECA498}" type="slidenum">
              <a:rPr lang="it-IT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‹N›</a:t>
            </a:fld>
            <a:endParaRPr lang="it-IT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cademy.studiosamo.it/corsi/corso-facebook-marketing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academy.studiosamo.it/corsi/blogging/" TargetMode="External"/><Relationship Id="rId4" Type="http://schemas.openxmlformats.org/officeDocument/2006/relationships/hyperlink" Target="http://academy.studiosamo.it/corsi/twitter-marketing-efficace/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23BB7653-01A9-4D09-B42D-ADC922B47AD2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CC4B33F6-CD83-42A3-B245-7243512211B9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12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pPr marL="216000" indent="-21456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Il Social Media Listening, anche conosciuto come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monitoraggio dei social media,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è quel processo di monitoraggio, individuazione e valutazione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tutto ciò che viene detto su Internet su un determinato brand, su un prodotto, ma anche su un individuo.</a:t>
            </a:r>
          </a:p>
          <a:p>
            <a:pPr marL="216000" indent="-21456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Sui social network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le conversazioni tra utenti generano enormi quantità di dati non strutturati.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Grazie a una corretta strategia di analisi è possibile monitorare il volume delle conversazioni, il sentiment degli utenti nei confronti di un brand o di un prodotto e l’ identificazione degli influencer nel settore. Il monitoraggio può avvenire su diversi canali come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3"/>
              </a:rPr>
              <a:t>Facebook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4"/>
              </a:rPr>
              <a:t>Twitter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 </a:t>
            </a:r>
            <a:r>
              <a:rPr lang="it-IT" sz="20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5"/>
              </a:rPr>
              <a:t>blog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forum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settore ecc.</a:t>
            </a:r>
          </a:p>
          <a:p>
            <a:pPr marL="216000" indent="-21456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Tutte le informazioni raccolte estrapolando dalle conversazioni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parole chiave o frasi specifiche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vengono filtrate e analizzate per poi essere restituite alle aziende sotto forma di dati utili per potenziare le loro attività di marketing e migliorare la soddisfazione del cliente.</a:t>
            </a:r>
          </a:p>
          <a:p>
            <a:pPr marL="216000" indent="-21456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Esistono diversi modi per utilizzare i social media per ottenere informazioni, un esempio è il 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monitoraggio dei forum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di supporto dei clienti online. Inoltre si possono utilizzare</a:t>
            </a:r>
            <a:r>
              <a:rPr lang="it-IT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appositi software</a:t>
            </a: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per raccogliere i commenti pubblicati sui social, come Mention o SproutSocial. Un’altra attività utile è incoraggiare direttamente i clienti a suggerire nuove funzionalità del prodotto e votare i loro prodotti preferiti.</a:t>
            </a:r>
          </a:p>
          <a:p>
            <a:pPr marL="216000" indent="-21456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https://www.studiosamo.it/social-media-marketing/social-media-listening/</a:t>
            </a:r>
          </a:p>
          <a:p>
            <a:pPr marL="216000" indent="-21456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4560">
              <a:lnSpc>
                <a:spcPct val="100000"/>
              </a:lnSpc>
            </a:pPr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C865250B-11ED-42BA-871F-F81C8B0711C3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13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F53EAC8F-9DF3-4C6E-ADE3-8CEAE1932BD3}" type="slidenum">
              <a:rPr lang="it-IT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14</a:t>
            </a:fld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Immagine 33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35" name="Immagine 34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Immagine 69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71" name="Immagine 70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Immagine 105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Immagine 106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4" name="Immagine 143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  <p:pic>
        <p:nvPicPr>
          <p:cNvPr id="145" name="Immagine 144"/>
          <p:cNvPicPr/>
          <p:nvPr/>
        </p:nvPicPr>
        <p:blipFill>
          <a:blip r:embed="rId2"/>
          <a:stretch/>
        </p:blipFill>
        <p:spPr>
          <a:xfrm>
            <a:off x="3602880" y="1604520"/>
            <a:ext cx="498528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it-IT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609480" y="6245280"/>
            <a:ext cx="2842920" cy="47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CustomShape 2"/>
          <p:cNvSpPr/>
          <p:nvPr/>
        </p:nvSpPr>
        <p:spPr>
          <a:xfrm>
            <a:off x="4165560" y="6245280"/>
            <a:ext cx="3858840" cy="47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 titolo</a:t>
            </a: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Secondo livello struttura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Terzo livello struttura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Quarto livello struttura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Quinto livello struttura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Sesto livello struttura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838080" y="365040"/>
            <a:ext cx="10513800" cy="132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6000" b="0" strike="noStrike" spc="-1">
                <a:solidFill>
                  <a:srgbClr val="FF3333"/>
                </a:solidFill>
                <a:uFill>
                  <a:solidFill>
                    <a:srgbClr val="FFFFFF"/>
                  </a:solidFill>
                </a:uFill>
                <a:latin typeface="Impact"/>
                <a:ea typeface="DejaVu Sans"/>
              </a:rPr>
              <a:t>2017</a:t>
            </a:r>
            <a:r>
              <a:rPr lang="it-IT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838080" y="1825560"/>
            <a:ext cx="8262000" cy="198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44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 Social oggi.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4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La Comunicazione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Immagine 5"/>
          <p:cNvPicPr/>
          <p:nvPr/>
        </p:nvPicPr>
        <p:blipFill>
          <a:blip r:embed="rId2"/>
          <a:stretch/>
        </p:blipFill>
        <p:spPr>
          <a:xfrm>
            <a:off x="6065280" y="2952000"/>
            <a:ext cx="5783760" cy="3238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"/>
          <p:cNvPicPr/>
          <p:nvPr/>
        </p:nvPicPr>
        <p:blipFill>
          <a:blip r:embed="rId2"/>
          <a:stretch/>
        </p:blipFill>
        <p:spPr>
          <a:xfrm>
            <a:off x="2156760" y="947520"/>
            <a:ext cx="7839000" cy="6150240"/>
          </a:xfrm>
          <a:prstGeom prst="rect">
            <a:avLst/>
          </a:prstGeom>
          <a:ln>
            <a:noFill/>
          </a:ln>
        </p:spPr>
      </p:pic>
      <p:sp>
        <p:nvSpPr>
          <p:cNvPr id="179" name="CustomShape 1"/>
          <p:cNvSpPr/>
          <p:nvPr/>
        </p:nvSpPr>
        <p:spPr>
          <a:xfrm>
            <a:off x="4544280" y="424440"/>
            <a:ext cx="3064680" cy="515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Il caso Coca Cola</a:t>
            </a:r>
            <a:endParaRPr lang="it-IT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936000" y="3600000"/>
            <a:ext cx="4463640" cy="25074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360">
            <a:solidFill>
              <a:srgbClr val="DDDDDD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1" name="CustomShape 2"/>
          <p:cNvSpPr/>
          <p:nvPr/>
        </p:nvSpPr>
        <p:spPr>
          <a:xfrm>
            <a:off x="1081080" y="229320"/>
            <a:ext cx="6523920" cy="283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9520" tIns="62280" rIns="119520" bIns="62280"/>
          <a:lstStyle/>
          <a:p>
            <a:pPr>
              <a:lnSpc>
                <a:spcPct val="100000"/>
              </a:lnSpc>
            </a:pPr>
            <a:r>
              <a:rPr lang="it-IT" sz="67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Demi"/>
                <a:ea typeface="DejaVu Sans"/>
              </a:rPr>
              <a:t>P = passaparola!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3700" b="1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Franklin Gothic Demi"/>
                <a:ea typeface="DejaVu Sans"/>
              </a:rPr>
              <a:t>La gente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3700" b="1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Franklin Gothic Demi"/>
                <a:ea typeface="DejaVu Sans"/>
              </a:rPr>
              <a:t>si fida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3700" b="1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Franklin Gothic Demi"/>
                <a:ea typeface="DejaVu Sans"/>
              </a:rPr>
              <a:t>della gente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82" name="Table 3"/>
          <p:cNvGraphicFramePr/>
          <p:nvPr/>
        </p:nvGraphicFramePr>
        <p:xfrm>
          <a:off x="1176840" y="3715560"/>
          <a:ext cx="4039920" cy="2340928"/>
        </p:xfrm>
        <a:graphic>
          <a:graphicData uri="http://schemas.openxmlformats.org/drawingml/2006/table">
            <a:tbl>
              <a:tblPr/>
              <a:tblGrid>
                <a:gridCol w="4039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40640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</a:pPr>
                      <a:r>
                        <a:rPr lang="it-IT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Il </a:t>
                      </a:r>
                      <a:r>
                        <a:rPr lang="it-IT" sz="2400" b="1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78%</a:t>
                      </a:r>
                      <a:r>
                        <a:rPr lang="it-IT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 delle persone si fida dei consigli diretti dei consumatori.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19880" marR="1198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2440">
                <a:tc>
                  <a:txBody>
                    <a:bodyPr/>
                    <a:lstStyle/>
                    <a:p>
                      <a:pPr>
                        <a:lnSpc>
                          <a:spcPct val="118000"/>
                        </a:lnSpc>
                      </a:pPr>
                      <a:r>
                        <a:rPr lang="it-IT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Solo il </a:t>
                      </a:r>
                      <a:r>
                        <a:rPr lang="it-IT" sz="2400" b="1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14%</a:t>
                      </a:r>
                      <a:r>
                        <a:rPr lang="it-IT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 si fida della pubblicità.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119880" marR="1198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magine 2"/>
          <p:cNvPicPr/>
          <p:nvPr/>
        </p:nvPicPr>
        <p:blipFill>
          <a:blip r:embed="rId3"/>
          <a:stretch/>
        </p:blipFill>
        <p:spPr>
          <a:xfrm rot="16200000">
            <a:off x="-79920" y="6250320"/>
            <a:ext cx="579240" cy="408960"/>
          </a:xfrm>
          <a:prstGeom prst="rect">
            <a:avLst/>
          </a:prstGeom>
          <a:ln>
            <a:noFill/>
          </a:ln>
        </p:spPr>
      </p:pic>
      <p:sp>
        <p:nvSpPr>
          <p:cNvPr id="186" name="CustomShape 2"/>
          <p:cNvSpPr/>
          <p:nvPr/>
        </p:nvSpPr>
        <p:spPr>
          <a:xfrm>
            <a:off x="2881440" y="5022166"/>
            <a:ext cx="7314840" cy="1520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MV Boli"/>
                <a:ea typeface="DejaVu Sans"/>
              </a:rPr>
              <a:t>Empatia</a:t>
            </a:r>
            <a:r>
              <a:rPr lang="it-IT" sz="18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MV Boli"/>
                <a:ea typeface="DejaVu Sans"/>
              </a:rPr>
              <a:t>  </a:t>
            </a:r>
            <a:r>
              <a:rPr lang="it-IT" sz="18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 </a:t>
            </a:r>
            <a:endParaRPr lang="it-IT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Significa riconoscere la propria vita, i propri valori,</a:t>
            </a:r>
            <a:endParaRPr lang="it-IT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la propria storia nel mondo dei valori dell’azienda che si propone,</a:t>
            </a:r>
            <a:endParaRPr lang="it-IT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nella sua cultura profonda.</a:t>
            </a:r>
            <a:endParaRPr lang="it-IT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7" name="Immagine 186"/>
          <p:cNvPicPr/>
          <p:nvPr/>
        </p:nvPicPr>
        <p:blipFill>
          <a:blip r:embed="rId4"/>
          <a:stretch/>
        </p:blipFill>
        <p:spPr>
          <a:xfrm>
            <a:off x="414180" y="432000"/>
            <a:ext cx="11249100" cy="459016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876240" y="1000080"/>
            <a:ext cx="9840600" cy="539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it-IT" sz="4000" b="0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Impact"/>
                <a:ea typeface="DejaVu Sans"/>
              </a:rPr>
              <a:t>Social Media Listening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2640">
              <a:lnSpc>
                <a:spcPct val="100000"/>
              </a:lnSpc>
              <a:buClr>
                <a:srgbClr val="000000"/>
              </a:buClr>
              <a:buFont typeface="Franklin Gothic Medium"/>
              <a:buAutoNum type="arabicPeriod"/>
            </a:pPr>
            <a:r>
              <a:rPr lang="it-IT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Leggere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tutto ciò che viene detto su Internet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2640">
              <a:lnSpc>
                <a:spcPct val="100000"/>
              </a:lnSpc>
              <a:buClr>
                <a:srgbClr val="000000"/>
              </a:buClr>
              <a:buFont typeface="Franklin Gothic Medium"/>
              <a:buAutoNum type="arabicPeriod"/>
            </a:pPr>
            <a:r>
              <a:rPr lang="it-IT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Contare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il volume delle conversazioni e la loro diffusione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2640">
              <a:lnSpc>
                <a:spcPct val="100000"/>
              </a:lnSpc>
              <a:buClr>
                <a:srgbClr val="000000"/>
              </a:buClr>
              <a:buFont typeface="Franklin Gothic Medium"/>
              <a:buAutoNum type="arabicPeriod"/>
            </a:pPr>
            <a:r>
              <a:rPr lang="it-IT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Valutare l’opinione</a:t>
            </a:r>
            <a:r>
              <a:rPr lang="it-IT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degli utenti (sentiment)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9" name="Picture 1"/>
          <p:cNvPicPr/>
          <p:nvPr/>
        </p:nvPicPr>
        <p:blipFill>
          <a:blip r:embed="rId3"/>
          <a:stretch/>
        </p:blipFill>
        <p:spPr>
          <a:xfrm>
            <a:off x="7345080" y="199440"/>
            <a:ext cx="4606560" cy="1744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2"/>
          <p:cNvPicPr/>
          <p:nvPr/>
        </p:nvPicPr>
        <p:blipFill>
          <a:blip r:embed="rId3"/>
          <a:stretch/>
        </p:blipFill>
        <p:spPr>
          <a:xfrm>
            <a:off x="804600" y="0"/>
            <a:ext cx="10281960" cy="6856200"/>
          </a:xfrm>
          <a:prstGeom prst="rect">
            <a:avLst/>
          </a:prstGeom>
          <a:ln>
            <a:noFill/>
          </a:ln>
        </p:spPr>
      </p:pic>
      <p:sp>
        <p:nvSpPr>
          <p:cNvPr id="191" name="CustomShape 1"/>
          <p:cNvSpPr/>
          <p:nvPr/>
        </p:nvSpPr>
        <p:spPr>
          <a:xfrm>
            <a:off x="1690200" y="864000"/>
            <a:ext cx="3852360" cy="1247040"/>
          </a:xfrm>
          <a:prstGeom prst="rect">
            <a:avLst/>
          </a:prstGeom>
          <a:solidFill>
            <a:srgbClr val="729FCF">
              <a:alpha val="44000"/>
            </a:srgb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Engage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Come interagire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2" name="Immagine 191"/>
          <p:cNvPicPr/>
          <p:nvPr/>
        </p:nvPicPr>
        <p:blipFill>
          <a:blip r:embed="rId4"/>
          <a:stretch/>
        </p:blipFill>
        <p:spPr>
          <a:xfrm>
            <a:off x="144000" y="576000"/>
            <a:ext cx="1865160" cy="1870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968040" y="1067400"/>
            <a:ext cx="6789600" cy="472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L’obiettivo della comunicazione oggi è far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000" b="1" strike="noStrike" spc="-1">
                <a:solidFill>
                  <a:srgbClr val="2E75B6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INTERAGIRE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i consumatori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Per interazione si intende qualsiasi attività, opinione, condivisione, azione emozionale (come, ad esempio, il “</a:t>
            </a:r>
            <a:r>
              <a:rPr lang="it-IT" sz="2400" b="1" strike="noStrike" spc="-1">
                <a:solidFill>
                  <a:srgbClr val="44546A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like</a:t>
            </a: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” di Facebook) che il target compie in relazione alla marca.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L’obiettivo della nostra interazione è rendere l’esperienza di contatto migliore possibile,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e più personale, più umana.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Trasformarci in comunità </a:t>
            </a:r>
            <a:r>
              <a:rPr lang="it-IT" sz="2800" b="1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utile</a:t>
            </a:r>
            <a:r>
              <a:rPr lang="it-IT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.</a:t>
            </a:r>
            <a:r>
              <a:rPr lang="it-IT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4" name="Picture 4"/>
          <p:cNvPicPr/>
          <p:nvPr/>
        </p:nvPicPr>
        <p:blipFill>
          <a:blip r:embed="rId2"/>
          <a:srcRect l="7059" t="7" r="10897" b="-7"/>
          <a:stretch/>
        </p:blipFill>
        <p:spPr>
          <a:xfrm>
            <a:off x="7634880" y="0"/>
            <a:ext cx="4562640" cy="6856200"/>
          </a:xfrm>
          <a:prstGeom prst="rect">
            <a:avLst/>
          </a:prstGeom>
          <a:ln>
            <a:noFill/>
          </a:ln>
        </p:spPr>
      </p:pic>
      <p:pic>
        <p:nvPicPr>
          <p:cNvPr id="195" name="Immagine 194"/>
          <p:cNvPicPr/>
          <p:nvPr/>
        </p:nvPicPr>
        <p:blipFill>
          <a:blip r:embed="rId3"/>
          <a:stretch/>
        </p:blipFill>
        <p:spPr>
          <a:xfrm>
            <a:off x="4024440" y="1616760"/>
            <a:ext cx="1734120" cy="829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1379880" y="581400"/>
            <a:ext cx="9694440" cy="462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0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Cosa dobbiamo fare?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4800" b="0" strike="noStrike" spc="-1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Produrre contenuti interessanti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E ringrazia sempre chi ti condivide, commenta.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7" name="Immagine 196"/>
          <p:cNvPicPr/>
          <p:nvPr/>
        </p:nvPicPr>
        <p:blipFill>
          <a:blip r:embed="rId2"/>
          <a:stretch/>
        </p:blipFill>
        <p:spPr>
          <a:xfrm>
            <a:off x="160560" y="288000"/>
            <a:ext cx="1218960" cy="119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1944000" y="144000"/>
            <a:ext cx="8134560" cy="403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it-IT" sz="4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In ogni campo il successo dipende dalle </a:t>
            </a:r>
            <a:r>
              <a:rPr lang="it-IT" sz="4400" b="1" strike="noStrike" spc="-1" dirty="0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persone</a:t>
            </a:r>
            <a:r>
              <a:rPr lang="it-IT" sz="4400" b="0" strike="noStrike" spc="-1" dirty="0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 </a:t>
            </a:r>
            <a:endParaRPr lang="it-IT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endParaRPr lang="it-IT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it-IT" sz="4400" b="0" strike="noStrike" spc="-1" dirty="0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Non siamo solo ciò che diciamo, </a:t>
            </a:r>
            <a:endParaRPr lang="it-IT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it-IT" sz="4400" b="0" strike="noStrike" spc="-1" dirty="0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</a:rPr>
              <a:t>ma come lo comunichiamo.</a:t>
            </a:r>
            <a:endParaRPr lang="it-IT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</p:txBody>
      </p:sp>
      <p:pic>
        <p:nvPicPr>
          <p:cNvPr id="199" name="Immagine 198"/>
          <p:cNvPicPr/>
          <p:nvPr/>
        </p:nvPicPr>
        <p:blipFill>
          <a:blip r:embed="rId2"/>
          <a:stretch/>
        </p:blipFill>
        <p:spPr>
          <a:xfrm>
            <a:off x="4701780" y="4174560"/>
            <a:ext cx="2619000" cy="2383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magine 153"/>
          <p:cNvPicPr/>
          <p:nvPr/>
        </p:nvPicPr>
        <p:blipFill>
          <a:blip r:embed="rId3"/>
          <a:stretch/>
        </p:blipFill>
        <p:spPr>
          <a:xfrm>
            <a:off x="1568880" y="30600"/>
            <a:ext cx="9013680" cy="6751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1534680" y="72000"/>
            <a:ext cx="9551880" cy="132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«Comunicare vuol dire aprire varchi»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6" name="Segnaposto contenuto 3"/>
          <p:cNvPicPr/>
          <p:nvPr/>
        </p:nvPicPr>
        <p:blipFill>
          <a:blip r:embed="rId2"/>
          <a:stretch/>
        </p:blipFill>
        <p:spPr>
          <a:xfrm>
            <a:off x="3456000" y="1152000"/>
            <a:ext cx="4910400" cy="4897080"/>
          </a:xfrm>
          <a:prstGeom prst="rect">
            <a:avLst/>
          </a:prstGeom>
          <a:ln>
            <a:noFill/>
          </a:ln>
        </p:spPr>
      </p:pic>
      <p:pic>
        <p:nvPicPr>
          <p:cNvPr id="157" name="Immagine 156"/>
          <p:cNvPicPr/>
          <p:nvPr/>
        </p:nvPicPr>
        <p:blipFill>
          <a:blip r:embed="rId3"/>
          <a:stretch/>
        </p:blipFill>
        <p:spPr>
          <a:xfrm>
            <a:off x="4795920" y="6120000"/>
            <a:ext cx="2186640" cy="692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1296000" y="258840"/>
            <a:ext cx="8711640" cy="132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90000"/>
              </a:lnSpc>
            </a:pPr>
            <a:r>
              <a:rPr lang="it-IT" sz="44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         La comunicazione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it-IT" sz="2800" b="1" strike="noStrike" spc="-1">
                <a:solidFill>
                  <a:srgbClr val="FF0066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           è uno scambio di significati tra persone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Segnaposto contenuto 5"/>
          <p:cNvPicPr/>
          <p:nvPr/>
        </p:nvPicPr>
        <p:blipFill>
          <a:blip r:embed="rId2"/>
          <a:stretch/>
        </p:blipFill>
        <p:spPr>
          <a:xfrm>
            <a:off x="2832480" y="1825560"/>
            <a:ext cx="6525360" cy="4349520"/>
          </a:xfrm>
          <a:prstGeom prst="rect">
            <a:avLst/>
          </a:prstGeom>
          <a:ln>
            <a:noFill/>
          </a:ln>
        </p:spPr>
      </p:pic>
      <p:pic>
        <p:nvPicPr>
          <p:cNvPr id="160" name="Immagine 159"/>
          <p:cNvPicPr/>
          <p:nvPr/>
        </p:nvPicPr>
        <p:blipFill>
          <a:blip r:embed="rId3"/>
          <a:stretch/>
        </p:blipFill>
        <p:spPr>
          <a:xfrm>
            <a:off x="9792000" y="376560"/>
            <a:ext cx="1862640" cy="1207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0" y="0"/>
            <a:ext cx="12190320" cy="3585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162" name="CustomShape 2"/>
          <p:cNvSpPr/>
          <p:nvPr/>
        </p:nvSpPr>
        <p:spPr>
          <a:xfrm>
            <a:off x="0" y="5425920"/>
            <a:ext cx="13678560" cy="142848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/>
        </p:style>
      </p:sp>
      <p:sp>
        <p:nvSpPr>
          <p:cNvPr id="163" name="CustomShape 3"/>
          <p:cNvSpPr/>
          <p:nvPr/>
        </p:nvSpPr>
        <p:spPr>
          <a:xfrm>
            <a:off x="1440000" y="5789880"/>
            <a:ext cx="95745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it-IT" sz="4400" b="1" strike="noStrike" spc="-1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Segoe Print"/>
                <a:ea typeface="MS PGothic"/>
              </a:rPr>
              <a:t>To make money make meaning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4"/>
          <p:cNvSpPr/>
          <p:nvPr/>
        </p:nvSpPr>
        <p:spPr>
          <a:xfrm>
            <a:off x="0" y="0"/>
            <a:ext cx="398160" cy="6107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165" name="CustomShape 5"/>
          <p:cNvSpPr/>
          <p:nvPr/>
        </p:nvSpPr>
        <p:spPr>
          <a:xfrm>
            <a:off x="11798280" y="0"/>
            <a:ext cx="398160" cy="6107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pic>
        <p:nvPicPr>
          <p:cNvPr id="166" name="Immagine 1"/>
          <p:cNvPicPr/>
          <p:nvPr/>
        </p:nvPicPr>
        <p:blipFill>
          <a:blip r:embed="rId3"/>
          <a:stretch/>
        </p:blipFill>
        <p:spPr>
          <a:xfrm>
            <a:off x="2677320" y="196920"/>
            <a:ext cx="7113240" cy="5334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1224000" y="1709280"/>
            <a:ext cx="9823680" cy="209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4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In un mondo sempre più saturo di dati, l’</a:t>
            </a:r>
            <a:r>
              <a:rPr lang="it-IT" sz="4400" b="0" strike="noStrike" spc="-1">
                <a:solidFill>
                  <a:srgbClr val="FF420E"/>
                </a:solidFill>
                <a:uFill>
                  <a:solidFill>
                    <a:srgbClr val="FFFFFF"/>
                  </a:solidFill>
                </a:uFill>
                <a:latin typeface="Segoe UI Black"/>
                <a:ea typeface="DejaVu Sans"/>
              </a:rPr>
              <a:t>ATTENZIONE</a:t>
            </a:r>
            <a:r>
              <a:rPr lang="it-IT" sz="4400" b="1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Segoe UI Black"/>
                <a:ea typeface="DejaVu Sans"/>
              </a:rPr>
              <a:t> </a:t>
            </a:r>
            <a:r>
              <a:rPr lang="it-IT" sz="4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delle persone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4400" b="0" strike="noStrike" spc="-1">
                <a:solidFill>
                  <a:srgbClr val="0066CC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si sposta sulle </a:t>
            </a:r>
            <a:r>
              <a:rPr lang="it-IT" sz="4400" b="0" strike="noStrike" spc="-1">
                <a:solidFill>
                  <a:srgbClr val="009933"/>
                </a:solidFill>
                <a:uFill>
                  <a:solidFill>
                    <a:srgbClr val="FFFFFF"/>
                  </a:solidFill>
                </a:uFill>
                <a:latin typeface="Segoe UI Black"/>
                <a:ea typeface="DejaVu Sans"/>
              </a:rPr>
              <a:t>EMOZIONI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Immagine 167"/>
          <p:cNvPicPr/>
          <p:nvPr/>
        </p:nvPicPr>
        <p:blipFill>
          <a:blip r:embed="rId2"/>
          <a:stretch/>
        </p:blipFill>
        <p:spPr>
          <a:xfrm>
            <a:off x="5112000" y="4169880"/>
            <a:ext cx="2027160" cy="2020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720000" y="2100960"/>
            <a:ext cx="10942560" cy="252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I prodotti e le aziende diventano (anche) </a:t>
            </a: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Segoe UI Black"/>
                <a:ea typeface="DejaVu Sans"/>
              </a:rPr>
              <a:t>“FORNITORI”</a:t>
            </a: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4400" b="0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di </a:t>
            </a:r>
            <a:r>
              <a:rPr lang="it-IT" sz="4400" b="1" strike="noStrike" spc="-1">
                <a:solidFill>
                  <a:srgbClr val="0066FF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emozioni,  esperienze, identità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it-IT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Book"/>
                <a:ea typeface="DejaVu Sans"/>
              </a:rPr>
              <a:t>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0" name="Immagine 169"/>
          <p:cNvPicPr/>
          <p:nvPr/>
        </p:nvPicPr>
        <p:blipFill>
          <a:blip r:embed="rId2"/>
          <a:stretch/>
        </p:blipFill>
        <p:spPr>
          <a:xfrm>
            <a:off x="4680000" y="4777560"/>
            <a:ext cx="2685600" cy="155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magine 1"/>
          <p:cNvPicPr/>
          <p:nvPr/>
        </p:nvPicPr>
        <p:blipFill>
          <a:blip r:embed="rId3"/>
          <a:stretch/>
        </p:blipFill>
        <p:spPr>
          <a:xfrm>
            <a:off x="399960" y="70200"/>
            <a:ext cx="11396520" cy="6496920"/>
          </a:xfrm>
          <a:prstGeom prst="rect">
            <a:avLst/>
          </a:prstGeom>
          <a:ln>
            <a:noFill/>
          </a:ln>
        </p:spPr>
      </p:pic>
      <p:sp>
        <p:nvSpPr>
          <p:cNvPr id="172" name="CustomShape 1"/>
          <p:cNvSpPr/>
          <p:nvPr/>
        </p:nvSpPr>
        <p:spPr>
          <a:xfrm>
            <a:off x="0" y="0"/>
            <a:ext cx="12190320" cy="3585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173" name="Line 2"/>
          <p:cNvSpPr/>
          <p:nvPr/>
        </p:nvSpPr>
        <p:spPr>
          <a:xfrm>
            <a:off x="6680160" y="5676840"/>
            <a:ext cx="360" cy="8920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74" name="CustomShape 3"/>
          <p:cNvSpPr/>
          <p:nvPr/>
        </p:nvSpPr>
        <p:spPr>
          <a:xfrm>
            <a:off x="0" y="0"/>
            <a:ext cx="398160" cy="6107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175" name="CustomShape 4"/>
          <p:cNvSpPr/>
          <p:nvPr/>
        </p:nvSpPr>
        <p:spPr>
          <a:xfrm>
            <a:off x="11798280" y="0"/>
            <a:ext cx="398160" cy="6107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1152000" y="1514520"/>
            <a:ext cx="10222560" cy="283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it-IT" sz="3600" b="0" strike="noStrike" spc="-1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Il consumatore contemporaneo cerca sempre di più esperienze d’acquisto che lo coinvolgano e lo rendano protagonista della scelta fatta. 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it-IT" sz="3600" b="1" strike="noStrike" spc="-1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Diventa un “CONSUMATTORE”</a:t>
            </a:r>
            <a:endParaRPr lang="it-IT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7" name="Immagine 176"/>
          <p:cNvPicPr/>
          <p:nvPr/>
        </p:nvPicPr>
        <p:blipFill>
          <a:blip r:embed="rId2"/>
          <a:stretch/>
        </p:blipFill>
        <p:spPr>
          <a:xfrm>
            <a:off x="5405040" y="4929840"/>
            <a:ext cx="1289520" cy="126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80150BEF7BBD45BF83DE45F2A2CFFE" ma:contentTypeVersion="12" ma:contentTypeDescription="Crée un document." ma:contentTypeScope="" ma:versionID="6600e562a2a8c79d0c0d310c809f8175">
  <xsd:schema xmlns:xsd="http://www.w3.org/2001/XMLSchema" xmlns:xs="http://www.w3.org/2001/XMLSchema" xmlns:p="http://schemas.microsoft.com/office/2006/metadata/properties" xmlns:ns2="31d8db92-a2a6-46c7-a14b-7de0875f0798" xmlns:ns3="ccbd2f7f-d8b2-4907-8560-905269bada63" targetNamespace="http://schemas.microsoft.com/office/2006/metadata/properties" ma:root="true" ma:fieldsID="2351c2ef839b423fd78d73bc88203029" ns2:_="" ns3:_="">
    <xsd:import namespace="31d8db92-a2a6-46c7-a14b-7de0875f0798"/>
    <xsd:import namespace="ccbd2f7f-d8b2-4907-8560-905269bada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d8db92-a2a6-46c7-a14b-7de0875f07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30e4802e-56fb-4a50-b7a1-564c8fd74d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bd2f7f-d8b2-4907-8560-905269bada6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03e0afb-a9cc-40f8-b71a-db346be09780}" ma:internalName="TaxCatchAll" ma:showField="CatchAllData" ma:web="ccbd2f7f-d8b2-4907-8560-905269bada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1d8db92-a2a6-46c7-a14b-7de0875f0798">
      <Terms xmlns="http://schemas.microsoft.com/office/infopath/2007/PartnerControls"/>
    </lcf76f155ced4ddcb4097134ff3c332f>
    <TaxCatchAll xmlns="ccbd2f7f-d8b2-4907-8560-905269bada63" xsi:nil="true"/>
  </documentManagement>
</p:properties>
</file>

<file path=customXml/itemProps1.xml><?xml version="1.0" encoding="utf-8"?>
<ds:datastoreItem xmlns:ds="http://schemas.openxmlformats.org/officeDocument/2006/customXml" ds:itemID="{20CA17C0-81CC-4C14-8E2C-889FF1C61587}"/>
</file>

<file path=customXml/itemProps2.xml><?xml version="1.0" encoding="utf-8"?>
<ds:datastoreItem xmlns:ds="http://schemas.openxmlformats.org/officeDocument/2006/customXml" ds:itemID="{7F360622-D635-4E9A-A689-71D3BF147EF0}"/>
</file>

<file path=customXml/itemProps3.xml><?xml version="1.0" encoding="utf-8"?>
<ds:datastoreItem xmlns:ds="http://schemas.openxmlformats.org/officeDocument/2006/customXml" ds:itemID="{30C668C2-D56F-4BEA-8DE3-4D0FAFD767A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1636</TotalTime>
  <Words>301</Words>
  <Application>Microsoft Office PowerPoint</Application>
  <PresentationFormat>Widescreen</PresentationFormat>
  <Paragraphs>80</Paragraphs>
  <Slides>17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17</vt:i4>
      </vt:variant>
    </vt:vector>
  </HeadingPairs>
  <TitlesOfParts>
    <vt:vector size="35" baseType="lpstr">
      <vt:lpstr>MS PGothic</vt:lpstr>
      <vt:lpstr>Arial</vt:lpstr>
      <vt:lpstr>Calibri</vt:lpstr>
      <vt:lpstr>DejaVu Sans</vt:lpstr>
      <vt:lpstr>Franklin Gothic Book</vt:lpstr>
      <vt:lpstr>Franklin Gothic Demi</vt:lpstr>
      <vt:lpstr>Franklin Gothic Medium</vt:lpstr>
      <vt:lpstr>Impact</vt:lpstr>
      <vt:lpstr>MV Boli</vt:lpstr>
      <vt:lpstr>Segoe Print</vt:lpstr>
      <vt:lpstr>Segoe UI Black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subject/>
  <dc:creator>RC</dc:creator>
  <dc:description/>
  <cp:lastModifiedBy>Mauro Bernardi</cp:lastModifiedBy>
  <cp:revision>133</cp:revision>
  <dcterms:created xsi:type="dcterms:W3CDTF">2017-05-15T16:58:30Z</dcterms:created>
  <dcterms:modified xsi:type="dcterms:W3CDTF">2017-10-16T11:35:07Z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8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22</vt:i4>
  </property>
  <property fmtid="{D5CDD505-2E9C-101B-9397-08002B2CF9AE}" pid="12" name="ContentTypeId">
    <vt:lpwstr>0x0101007980150BEF7BBD45BF83DE45F2A2CFFE</vt:lpwstr>
  </property>
</Properties>
</file>