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entation.xml" ContentType="application/vnd.openxmlformats-officedocument.presentationml.presentation.main+xml"/>
  <Override PartName="/ppt/slides/slide57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48.xml" ContentType="application/vnd.openxmlformats-officedocument.presentationml.slide+xml"/>
  <Override PartName="/ppt/slides/slide47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5.xml" ContentType="application/vnd.openxmlformats-officedocument.presentationml.slide+xml"/>
  <Override PartName="/ppt/slides/slide54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1.xml" ContentType="application/vnd.openxmlformats-officedocument.presentationml.slide+xml"/>
  <Override PartName="/ppt/slides/slide56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68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3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9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3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revisionInfo.xml" ContentType="application/vnd.ms-powerpoint.revisioninfo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</p:sldMasterIdLst>
  <p:notesMasterIdLst>
    <p:notesMasterId r:id="rId6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notesMaster" Target="notesMasters/notesMaster1.xml"/><Relationship Id="rId74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customXml" Target="../customXml/item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presProps" Target="pres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" Type="http://schemas.openxmlformats.org/officeDocument/2006/relationships/slide" Target="slides/slide1.xml"/><Relationship Id="rId71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delle note</a:t>
            </a:r>
          </a:p>
        </p:txBody>
      </p:sp>
      <p:sp>
        <p:nvSpPr>
          <p:cNvPr id="21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it-IT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&lt;intestazione&gt;</a:t>
            </a:r>
          </a:p>
        </p:txBody>
      </p:sp>
      <p:sp>
        <p:nvSpPr>
          <p:cNvPr id="218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it-IT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&lt;data/ora&gt;</a:t>
            </a:r>
          </a:p>
        </p:txBody>
      </p:sp>
      <p:sp>
        <p:nvSpPr>
          <p:cNvPr id="219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it-IT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&lt;piè di pagina&gt;</a:t>
            </a:r>
          </a:p>
        </p:txBody>
      </p:sp>
      <p:sp>
        <p:nvSpPr>
          <p:cNvPr id="220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D4B9337F-20FB-432C-808F-9368308E83E2}" type="slidenum">
              <a:rPr lang="it-IT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‹N›</a:t>
            </a:fld>
            <a:endParaRPr lang="it-IT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cademy.studiosamo.it/corsi/corso-facebook-marketing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academy.studiosamo.it/corsi/blogging/" TargetMode="External"/><Relationship Id="rId4" Type="http://schemas.openxmlformats.org/officeDocument/2006/relationships/hyperlink" Target="http://academy.studiosamo.it/corsi/twitter-marketing-efficace/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3597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5" name="CustomShape 2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3597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7" name="CustomShape 2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564C5711-8F52-4193-AAF6-92827178E211}" type="slidenum">
              <a:rPr lang="it-I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23</a:t>
            </a:fld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3597840"/>
          </a:xfrm>
          <a:prstGeom prst="rect">
            <a:avLst/>
          </a:prstGeom>
        </p:spPr>
        <p:txBody>
          <a:bodyPr lIns="0" tIns="0" rIns="0" bIns="0"/>
          <a:lstStyle/>
          <a:p>
            <a:pPr marL="216000" indent="-213840"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Il Social Media Listening, anche conosciuto come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monitoraggio dei social media, 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è quel processo di monitoraggio, individuazione e valutazione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di tutto ciò che viene detto su Internet su un determinato brand, su un prodotto, ma anche su un individuo.</a:t>
            </a:r>
          </a:p>
          <a:p>
            <a:pPr marL="216000" indent="-213840"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Sui social network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le conversazioni tra utenti generano enormi quantità di dati non strutturati.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Grazie a una corretta strategia di analisi è possibile monitorare il volume delle conversazioni, il sentiment degli utenti nei confronti di un brand o di un prodotto e l’ identificazione degli influencer nel settore. Il monitoraggio può avvenire su diversi canali come </a:t>
            </a:r>
            <a:r>
              <a:rPr lang="it-IT" sz="20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3"/>
              </a:rPr>
              <a:t>Facebook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 </a:t>
            </a:r>
            <a:r>
              <a:rPr lang="it-IT" sz="20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4"/>
              </a:rPr>
              <a:t>Twitter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 </a:t>
            </a:r>
            <a:r>
              <a:rPr lang="it-IT" sz="20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5"/>
              </a:rPr>
              <a:t>blog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forum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di settore ecc.</a:t>
            </a:r>
          </a:p>
          <a:p>
            <a:pPr marL="216000" indent="-213840"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Tutte le informazioni raccolte estrapolando dalle conversazioni 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parole chiave o frasi specifiche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vengono filtrate e analizzate per poi essere restituite alle aziende sotto forma di dati utili per potenziare le loro attività di marketing e migliorare la soddisfazione del cliente.</a:t>
            </a:r>
          </a:p>
          <a:p>
            <a:pPr marL="216000" indent="-213840"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Esistono diversi modi per utilizzare i social media per ottenere informazioni, un esempio è il 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monitoraggio dei forum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di supporto dei clienti online. Inoltre si possono utilizzare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appositi software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per raccogliere i commenti pubblicati sui social, come Mention o SproutSocial. Un’altra attività utile è incoraggiare direttamente i clienti a suggerire nuove funzionalità del prodotto e votare i loro prodotti preferiti.</a:t>
            </a:r>
          </a:p>
          <a:p>
            <a:pPr marL="216000" indent="-213840">
              <a:lnSpc>
                <a:spcPct val="100000"/>
              </a:lnSpc>
            </a:pPr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3840"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https://www.studiosamo.it/social-media-marketing/social-media-listening/</a:t>
            </a:r>
          </a:p>
          <a:p>
            <a:pPr marL="216000" indent="-213840">
              <a:lnSpc>
                <a:spcPct val="100000"/>
              </a:lnSpc>
            </a:pPr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3840">
              <a:lnSpc>
                <a:spcPct val="100000"/>
              </a:lnSpc>
            </a:pPr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3840">
              <a:lnSpc>
                <a:spcPct val="100000"/>
              </a:lnSpc>
            </a:pPr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9" name="CustomShape 2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C47F220A-C18C-4835-BEED-34C1EE2B1F11}" type="slidenum">
              <a:rPr lang="it-I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24</a:t>
            </a:fld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3597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1" name="CustomShape 2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DA3EE54B-176A-4091-903A-B38138127A74}" type="slidenum">
              <a:rPr lang="it-I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25</a:t>
            </a:fld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Immagine 33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  <p:pic>
        <p:nvPicPr>
          <p:cNvPr id="35" name="Immagine 34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Immagine 69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  <p:pic>
        <p:nvPicPr>
          <p:cNvPr id="71" name="Immagine 70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6" name="Immagine 105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  <p:pic>
        <p:nvPicPr>
          <p:cNvPr id="107" name="Immagine 106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2" name="Immagine 141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  <p:pic>
        <p:nvPicPr>
          <p:cNvPr id="143" name="Immagine 142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8" name="Immagine 177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  <p:pic>
        <p:nvPicPr>
          <p:cNvPr id="179" name="Immagine 178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14" name="Immagine 213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  <p:pic>
        <p:nvPicPr>
          <p:cNvPr id="215" name="Immagine 214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080" cy="1144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Immagine 220"/>
          <p:cNvPicPr/>
          <p:nvPr/>
        </p:nvPicPr>
        <p:blipFill>
          <a:blip r:embed="rId2"/>
          <a:stretch/>
        </p:blipFill>
        <p:spPr>
          <a:xfrm>
            <a:off x="1800000" y="288000"/>
            <a:ext cx="2949840" cy="1252080"/>
          </a:xfrm>
          <a:prstGeom prst="rect">
            <a:avLst/>
          </a:prstGeom>
          <a:ln>
            <a:noFill/>
          </a:ln>
        </p:spPr>
      </p:pic>
      <p:pic>
        <p:nvPicPr>
          <p:cNvPr id="222" name="Immagine 221"/>
          <p:cNvPicPr/>
          <p:nvPr/>
        </p:nvPicPr>
        <p:blipFill>
          <a:blip r:embed="rId3"/>
          <a:stretch/>
        </p:blipFill>
        <p:spPr>
          <a:xfrm>
            <a:off x="9102960" y="4032000"/>
            <a:ext cx="2559240" cy="1582200"/>
          </a:xfrm>
          <a:prstGeom prst="rect">
            <a:avLst/>
          </a:prstGeom>
          <a:ln>
            <a:noFill/>
          </a:ln>
        </p:spPr>
      </p:pic>
      <p:sp>
        <p:nvSpPr>
          <p:cNvPr id="223" name="CustomShape 1"/>
          <p:cNvSpPr/>
          <p:nvPr/>
        </p:nvSpPr>
        <p:spPr>
          <a:xfrm>
            <a:off x="1919160" y="1666800"/>
            <a:ext cx="8604720" cy="64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Introduzione generale all’utilizzo di Instagram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4" name="CustomShape 2"/>
          <p:cNvSpPr/>
          <p:nvPr/>
        </p:nvSpPr>
        <p:spPr>
          <a:xfrm>
            <a:off x="1944000" y="2304000"/>
            <a:ext cx="9357840" cy="416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2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Instagram, un social in rapida crescita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Corretto uso e ottimizzazione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-Fotografie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-Hashtag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-Caption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Gestione Followers / Followings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Statistiche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Interfaccia con Facebook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Apps e utilities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Filosofia e comportamento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Errori da evitare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5" name="CustomShape 3"/>
          <p:cNvSpPr/>
          <p:nvPr/>
        </p:nvSpPr>
        <p:spPr>
          <a:xfrm>
            <a:off x="9144000" y="5760000"/>
            <a:ext cx="2626200" cy="344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18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Cuneo, 16 Ottobre 2017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CustomShape 1"/>
          <p:cNvSpPr/>
          <p:nvPr/>
        </p:nvSpPr>
        <p:spPr>
          <a:xfrm>
            <a:off x="6624000" y="936000"/>
            <a:ext cx="2739600" cy="771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4400" b="1" strike="noStrike" spc="-1">
                <a:solidFill>
                  <a:srgbClr val="FF3333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ACCESSORI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0" name="CustomShape 2"/>
          <p:cNvSpPr/>
          <p:nvPr/>
        </p:nvSpPr>
        <p:spPr>
          <a:xfrm>
            <a:off x="6666480" y="2125800"/>
            <a:ext cx="4204080" cy="207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3200" b="0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1. SCELTA DEL FORMATO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3200" b="0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2. BOOMERANG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3200" b="0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3.LAYOUT MULTIPLO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3200" b="0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4.MULTISELEZIONE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61" name="Immagine 260"/>
          <p:cNvPicPr/>
          <p:nvPr/>
        </p:nvPicPr>
        <p:blipFill>
          <a:blip r:embed="rId2"/>
          <a:stretch/>
        </p:blipFill>
        <p:spPr>
          <a:xfrm>
            <a:off x="1512000" y="478800"/>
            <a:ext cx="3495600" cy="6215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371880" y="288000"/>
            <a:ext cx="6538320" cy="1347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it-IT" sz="4400" b="1" strike="noStrike" spc="-1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Formato della Fotografia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63" name="Immagine 262"/>
          <p:cNvPicPr/>
          <p:nvPr/>
        </p:nvPicPr>
        <p:blipFill>
          <a:blip r:embed="rId2"/>
          <a:stretch/>
        </p:blipFill>
        <p:spPr>
          <a:xfrm>
            <a:off x="95400" y="3816000"/>
            <a:ext cx="3862800" cy="2574720"/>
          </a:xfrm>
          <a:prstGeom prst="rect">
            <a:avLst/>
          </a:prstGeom>
          <a:ln>
            <a:noFill/>
          </a:ln>
        </p:spPr>
      </p:pic>
      <p:pic>
        <p:nvPicPr>
          <p:cNvPr id="264" name="Immagine 263"/>
          <p:cNvPicPr/>
          <p:nvPr/>
        </p:nvPicPr>
        <p:blipFill>
          <a:blip r:embed="rId3"/>
          <a:srcRect r="14307"/>
          <a:stretch/>
        </p:blipFill>
        <p:spPr>
          <a:xfrm rot="16200000">
            <a:off x="7728480" y="1993680"/>
            <a:ext cx="4965840" cy="3862800"/>
          </a:xfrm>
          <a:prstGeom prst="rect">
            <a:avLst/>
          </a:prstGeom>
          <a:ln>
            <a:noFill/>
          </a:ln>
        </p:spPr>
      </p:pic>
      <p:pic>
        <p:nvPicPr>
          <p:cNvPr id="265" name="Immagine 264"/>
          <p:cNvPicPr/>
          <p:nvPr/>
        </p:nvPicPr>
        <p:blipFill>
          <a:blip r:embed="rId2"/>
          <a:srcRect l="14609" t="8401" r="24510"/>
          <a:stretch/>
        </p:blipFill>
        <p:spPr>
          <a:xfrm>
            <a:off x="4169520" y="2502360"/>
            <a:ext cx="3892680" cy="3903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Immagine 265"/>
          <p:cNvPicPr/>
          <p:nvPr/>
        </p:nvPicPr>
        <p:blipFill>
          <a:blip r:embed="rId2"/>
          <a:srcRect l="2296"/>
          <a:stretch/>
        </p:blipFill>
        <p:spPr>
          <a:xfrm>
            <a:off x="72000" y="792000"/>
            <a:ext cx="3742560" cy="5459760"/>
          </a:xfrm>
          <a:prstGeom prst="rect">
            <a:avLst/>
          </a:prstGeom>
          <a:ln>
            <a:noFill/>
          </a:ln>
        </p:spPr>
      </p:pic>
      <p:pic>
        <p:nvPicPr>
          <p:cNvPr id="267" name="Immagine 266"/>
          <p:cNvPicPr/>
          <p:nvPr/>
        </p:nvPicPr>
        <p:blipFill>
          <a:blip r:embed="rId3"/>
          <a:srcRect l="1502" b="1312"/>
          <a:stretch/>
        </p:blipFill>
        <p:spPr>
          <a:xfrm>
            <a:off x="4069800" y="792000"/>
            <a:ext cx="3777840" cy="5421240"/>
          </a:xfrm>
          <a:prstGeom prst="rect">
            <a:avLst/>
          </a:prstGeom>
          <a:ln>
            <a:noFill/>
          </a:ln>
        </p:spPr>
      </p:pic>
      <p:pic>
        <p:nvPicPr>
          <p:cNvPr id="268" name="Immagine 267"/>
          <p:cNvPicPr/>
          <p:nvPr/>
        </p:nvPicPr>
        <p:blipFill>
          <a:blip r:embed="rId4"/>
          <a:stretch/>
        </p:blipFill>
        <p:spPr>
          <a:xfrm>
            <a:off x="8136000" y="720000"/>
            <a:ext cx="3857400" cy="5543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CustomShape 1"/>
          <p:cNvSpPr/>
          <p:nvPr/>
        </p:nvSpPr>
        <p:spPr>
          <a:xfrm>
            <a:off x="839880" y="12600"/>
            <a:ext cx="3929760" cy="159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100000"/>
              </a:lnSpc>
            </a:pPr>
            <a:r>
              <a:rPr lang="it-IT" sz="5400" b="0" strike="noStrike" spc="-1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 paesaggi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70" name="Segnaposto immagine 8"/>
          <p:cNvPicPr/>
          <p:nvPr/>
        </p:nvPicPr>
        <p:blipFill>
          <a:blip r:embed="rId2"/>
          <a:stretch/>
        </p:blipFill>
        <p:spPr>
          <a:xfrm>
            <a:off x="5078520" y="190440"/>
            <a:ext cx="6425280" cy="6425280"/>
          </a:xfrm>
          <a:prstGeom prst="rect">
            <a:avLst/>
          </a:prstGeom>
          <a:ln>
            <a:noFill/>
          </a:ln>
        </p:spPr>
      </p:pic>
      <p:sp>
        <p:nvSpPr>
          <p:cNvPr id="271" name="CustomShape 2"/>
          <p:cNvSpPr/>
          <p:nvPr/>
        </p:nvSpPr>
        <p:spPr>
          <a:xfrm>
            <a:off x="839880" y="1612800"/>
            <a:ext cx="3929760" cy="459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Sono senza dubbio efficaci per </a:t>
            </a:r>
            <a:r>
              <a:rPr lang="it-IT" sz="2400" b="0" strike="noStrike" spc="-1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far crescere i like</a:t>
            </a:r>
            <a:r>
              <a:rPr lang="it-IT" sz="2400" b="0" strike="noStrike" spc="-1">
                <a:solidFill>
                  <a:srgbClr val="B068A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della nostra galleria.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Devono però avere un’identità precisa: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400" b="1" strike="noStrike" spc="-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Mai</a:t>
            </a: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salvati dal web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400" b="1" strike="noStrike" spc="-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Mai</a:t>
            </a:r>
            <a:r>
              <a:rPr lang="it-IT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salvati da Facebook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Devono essere file scattati personalmente o «repostati» da altri utenti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ustomShape 1"/>
          <p:cNvSpPr/>
          <p:nvPr/>
        </p:nvSpPr>
        <p:spPr>
          <a:xfrm>
            <a:off x="1401480" y="1707480"/>
            <a:ext cx="9612360" cy="3439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È la normale </a:t>
            </a:r>
            <a:r>
              <a:rPr lang="it-IT" sz="4400" b="0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didascalia</a:t>
            </a:r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il testo del post.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essere </a:t>
            </a:r>
            <a:r>
              <a:rPr lang="it-IT" sz="4400" b="1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efficace</a:t>
            </a:r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deve contenere in pochissime righe il senso profondo di ciò che si vuole trasmettere. 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3" name="CustomShape 2"/>
          <p:cNvSpPr/>
          <p:nvPr/>
        </p:nvSpPr>
        <p:spPr>
          <a:xfrm>
            <a:off x="1401480" y="47520"/>
            <a:ext cx="1051308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6000" b="0" u="sng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LA CAPTION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Segnaposto contenuto 6"/>
          <p:cNvPicPr/>
          <p:nvPr/>
        </p:nvPicPr>
        <p:blipFill>
          <a:blip r:embed="rId2"/>
          <a:stretch/>
        </p:blipFill>
        <p:spPr>
          <a:xfrm>
            <a:off x="355680" y="61920"/>
            <a:ext cx="10830600" cy="6689160"/>
          </a:xfrm>
          <a:prstGeom prst="rect">
            <a:avLst/>
          </a:prstGeom>
          <a:ln>
            <a:noFill/>
          </a:ln>
        </p:spPr>
      </p:pic>
      <p:sp>
        <p:nvSpPr>
          <p:cNvPr id="275" name="CustomShape 1"/>
          <p:cNvSpPr/>
          <p:nvPr/>
        </p:nvSpPr>
        <p:spPr>
          <a:xfrm flipH="1">
            <a:off x="10981800" y="177840"/>
            <a:ext cx="721440" cy="9118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4A7EBB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6" name="CustomShape 2"/>
          <p:cNvSpPr/>
          <p:nvPr/>
        </p:nvSpPr>
        <p:spPr>
          <a:xfrm>
            <a:off x="7220160" y="1092240"/>
            <a:ext cx="172080" cy="1585080"/>
          </a:xfrm>
          <a:prstGeom prst="leftBracket">
            <a:avLst>
              <a:gd name="adj" fmla="val 8333"/>
            </a:avLst>
          </a:prstGeom>
          <a:noFill/>
          <a:ln w="9360">
            <a:solidFill>
              <a:srgbClr val="4A7EB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10410840" y="1092240"/>
            <a:ext cx="105480" cy="1585080"/>
          </a:xfrm>
          <a:prstGeom prst="rightBracket">
            <a:avLst>
              <a:gd name="adj" fmla="val 8333"/>
            </a:avLst>
          </a:prstGeom>
          <a:noFill/>
          <a:ln w="9360">
            <a:solidFill>
              <a:srgbClr val="4A7EB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CustomShape 1"/>
          <p:cNvSpPr/>
          <p:nvPr/>
        </p:nvSpPr>
        <p:spPr>
          <a:xfrm>
            <a:off x="0" y="0"/>
            <a:ext cx="12189600" cy="357840"/>
          </a:xfrm>
          <a:prstGeom prst="rect">
            <a:avLst/>
          </a:prstGeom>
          <a:solidFill>
            <a:srgbClr val="FFFFF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2"/>
          <p:cNvSpPr/>
          <p:nvPr/>
        </p:nvSpPr>
        <p:spPr>
          <a:xfrm>
            <a:off x="0" y="0"/>
            <a:ext cx="397440" cy="6106320"/>
          </a:xfrm>
          <a:prstGeom prst="rect">
            <a:avLst/>
          </a:prstGeom>
          <a:solidFill>
            <a:srgbClr val="FFFFF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3"/>
          <p:cNvSpPr/>
          <p:nvPr/>
        </p:nvSpPr>
        <p:spPr>
          <a:xfrm>
            <a:off x="11798280" y="0"/>
            <a:ext cx="397440" cy="6106320"/>
          </a:xfrm>
          <a:prstGeom prst="rect">
            <a:avLst/>
          </a:prstGeom>
          <a:solidFill>
            <a:srgbClr val="FFFFF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1" name="CustomShape 4"/>
          <p:cNvSpPr/>
          <p:nvPr/>
        </p:nvSpPr>
        <p:spPr>
          <a:xfrm>
            <a:off x="1290600" y="623160"/>
            <a:ext cx="10506600" cy="1040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6700" b="0" u="sng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 quale lingua?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2" name="CustomShape 5"/>
          <p:cNvSpPr/>
          <p:nvPr/>
        </p:nvSpPr>
        <p:spPr>
          <a:xfrm>
            <a:off x="1258920" y="1856160"/>
            <a:ext cx="9439920" cy="4068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Considerato che vogliamo raggiungere persone della zona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800" b="1" i="1" strike="noStrike" spc="-1">
                <a:solidFill>
                  <a:srgbClr val="009999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ma anche e soprattutto turisti</a:t>
            </a:r>
            <a:r>
              <a:rPr lang="it-IT" sz="4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è opportuno inserire la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800" b="0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doppia didascalia</a:t>
            </a:r>
            <a:r>
              <a:rPr lang="it-IT" sz="4800" b="0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lang="it-IT" sz="4800" b="1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 inglese</a:t>
            </a:r>
            <a:r>
              <a:rPr lang="it-IT" sz="4800" b="0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CustomShape 1"/>
          <p:cNvSpPr/>
          <p:nvPr/>
        </p:nvSpPr>
        <p:spPr>
          <a:xfrm>
            <a:off x="4104000" y="216000"/>
            <a:ext cx="3958200" cy="187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9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@  o  #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84" name="Immagine 283"/>
          <p:cNvPicPr/>
          <p:nvPr/>
        </p:nvPicPr>
        <p:blipFill>
          <a:blip r:embed="rId2"/>
          <a:stretch/>
        </p:blipFill>
        <p:spPr>
          <a:xfrm>
            <a:off x="5598360" y="1782360"/>
            <a:ext cx="1023840" cy="1023840"/>
          </a:xfrm>
          <a:prstGeom prst="rect">
            <a:avLst/>
          </a:prstGeom>
          <a:ln>
            <a:noFill/>
          </a:ln>
        </p:spPr>
      </p:pic>
      <p:sp>
        <p:nvSpPr>
          <p:cNvPr id="285" name="CustomShape 2"/>
          <p:cNvSpPr/>
          <p:nvPr/>
        </p:nvSpPr>
        <p:spPr>
          <a:xfrm>
            <a:off x="504000" y="2868120"/>
            <a:ext cx="11662200" cy="353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Una alta percentuale di utenti non conosce la differenza tra queste due funzioni.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400" b="1" strike="noStrike" spc="-1">
                <a:solidFill>
                  <a:srgbClr val="CC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TAGGARE NON SIGNIFICA USARE L’HASHTAG!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Gli # sono dei “contenitori” di informazioni: hanno il compito di raccogliere i post che trattano lo stesso tema attraverso i quali gli utenti possono filtrare i contenuti in modo rapido.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Con l’avvento di Instagram l’hashtag è stato definitivamente sdoganato ed è diventato il principale strumento con il quale gli utenti cercano visibilità.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400" b="1" u="sng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questa ragione è necessario un uso corretto e mirato degli hashtag!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CustomShape 1"/>
          <p:cNvSpPr/>
          <p:nvPr/>
        </p:nvSpPr>
        <p:spPr>
          <a:xfrm>
            <a:off x="864000" y="0"/>
            <a:ext cx="10513080" cy="130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6000" b="0" strike="noStrike" spc="-1">
                <a:solidFill>
                  <a:srgbClr val="C55A11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 </a:t>
            </a:r>
            <a:r>
              <a:rPr lang="it-IT" sz="6000" b="0" strike="noStrike" spc="-1">
                <a:solidFill>
                  <a:srgbClr val="FF00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Gli #Hashtag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7" name="CustomShape 2"/>
          <p:cNvSpPr/>
          <p:nvPr/>
        </p:nvSpPr>
        <p:spPr>
          <a:xfrm>
            <a:off x="759240" y="1680120"/>
            <a:ext cx="9090720" cy="471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28600" indent="-22608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La loro funzione è fare trovare un’immagine nella ricerca grazie ad alcune piccole parole.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È importante scegliere il </a:t>
            </a:r>
            <a:r>
              <a:rPr lang="it-IT" sz="3600" b="0" u="sng" strike="noStrike" spc="-1">
                <a:solidFill>
                  <a:srgbClr val="FF00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proprio hashtag</a:t>
            </a: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per identificare il brand.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Ogni immagine avrà degli hashtag differenti, in base a ciò che rappresenta.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Possiamo utilizzarne fino ad un massimo di 30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 al #follow4follow, #instalike, #instago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Immagine 287"/>
          <p:cNvPicPr/>
          <p:nvPr/>
        </p:nvPicPr>
        <p:blipFill>
          <a:blip r:embed="rId2"/>
          <a:stretch/>
        </p:blipFill>
        <p:spPr>
          <a:xfrm>
            <a:off x="3859560" y="204840"/>
            <a:ext cx="4202640" cy="6561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Immagine 225"/>
          <p:cNvPicPr/>
          <p:nvPr/>
        </p:nvPicPr>
        <p:blipFill>
          <a:blip r:embed="rId2"/>
          <a:stretch/>
        </p:blipFill>
        <p:spPr>
          <a:xfrm>
            <a:off x="3398040" y="584640"/>
            <a:ext cx="4807800" cy="1717200"/>
          </a:xfrm>
          <a:prstGeom prst="rect">
            <a:avLst/>
          </a:prstGeom>
          <a:ln>
            <a:noFill/>
          </a:ln>
        </p:spPr>
      </p:pic>
      <p:sp>
        <p:nvSpPr>
          <p:cNvPr id="227" name="CustomShape 1"/>
          <p:cNvSpPr/>
          <p:nvPr/>
        </p:nvSpPr>
        <p:spPr>
          <a:xfrm>
            <a:off x="1584000" y="1982880"/>
            <a:ext cx="8735040" cy="1254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Book"/>
                <a:ea typeface="DejaVu Sans"/>
              </a:rPr>
              <a:t>Il social per eccellenza dedicato alle immagini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Book"/>
                <a:ea typeface="DejaVu Sans"/>
              </a:rPr>
              <a:t>che veicola con facilità le informazioni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8" name="Immagine 3"/>
          <p:cNvPicPr/>
          <p:nvPr/>
        </p:nvPicPr>
        <p:blipFill>
          <a:blip r:embed="rId3"/>
          <a:stretch/>
        </p:blipFill>
        <p:spPr>
          <a:xfrm>
            <a:off x="4248000" y="3591720"/>
            <a:ext cx="3236040" cy="3030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CustomShape 1"/>
          <p:cNvSpPr/>
          <p:nvPr/>
        </p:nvSpPr>
        <p:spPr>
          <a:xfrm>
            <a:off x="1414080" y="402840"/>
            <a:ext cx="902376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44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Cosa rappresenta la vostra immagine?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0" name="CustomShape 2"/>
          <p:cNvSpPr/>
          <p:nvPr/>
        </p:nvSpPr>
        <p:spPr>
          <a:xfrm>
            <a:off x="1397160" y="1825560"/>
            <a:ext cx="9401040" cy="459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La maniera migliore per farvi trovare è usare hashtag </a:t>
            </a:r>
            <a:r>
              <a:rPr lang="it-IT" sz="2800" b="1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specifici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Inserite prima di tutto il </a:t>
            </a:r>
            <a:r>
              <a:rPr lang="it-IT" sz="2800" b="1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vostro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hashtag a fine didascalia, per identificare sempre i vostri post.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Poi il luogo in cui vi trovate e gli argomenti attinenti, senza dimenticare di citare le </a:t>
            </a:r>
            <a:r>
              <a:rPr lang="it-IT" sz="2800" b="1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comunità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della zona</a:t>
            </a:r>
            <a:r>
              <a:rPr lang="it-IT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*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Tenete d’occhio i </a:t>
            </a:r>
            <a:r>
              <a:rPr lang="it-IT" sz="2800" b="1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contest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del periodo: potrebbero utilizzare hashtag interessanti che, se usati correttamente, vi garantirebbero la possibilità di aumentare la vostra visibilità.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CustomShape 1"/>
          <p:cNvSpPr/>
          <p:nvPr/>
        </p:nvSpPr>
        <p:spPr>
          <a:xfrm>
            <a:off x="923400" y="660240"/>
            <a:ext cx="9141480" cy="980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it-IT" sz="6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</a:t>
            </a:r>
            <a:r>
              <a:rPr lang="it-IT" sz="6000" b="0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LA CURA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2" name="CustomShape 2"/>
          <p:cNvSpPr/>
          <p:nvPr/>
        </p:nvSpPr>
        <p:spPr>
          <a:xfrm>
            <a:off x="668880" y="2144160"/>
            <a:ext cx="10642680" cy="3107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identificare gli Hashtag più opportuni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è necessaria una </a:t>
            </a:r>
            <a:r>
              <a:rPr lang="it-IT" sz="3600" b="1" strike="noStrike" spc="-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RICERCA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8800" b="1" strike="noStrike" spc="-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# ?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Immagine 1"/>
          <p:cNvPicPr/>
          <p:nvPr/>
        </p:nvPicPr>
        <p:blipFill>
          <a:blip r:embed="rId2"/>
          <a:stretch/>
        </p:blipFill>
        <p:spPr>
          <a:xfrm>
            <a:off x="4166640" y="0"/>
            <a:ext cx="3856320" cy="6855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Immagine 5"/>
          <p:cNvPicPr/>
          <p:nvPr/>
        </p:nvPicPr>
        <p:blipFill>
          <a:blip r:embed="rId3"/>
          <a:stretch/>
        </p:blipFill>
        <p:spPr>
          <a:xfrm>
            <a:off x="4167720" y="0"/>
            <a:ext cx="3854520" cy="6855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Immagine 4"/>
          <p:cNvPicPr/>
          <p:nvPr/>
        </p:nvPicPr>
        <p:blipFill>
          <a:blip r:embed="rId3"/>
          <a:stretch/>
        </p:blipFill>
        <p:spPr>
          <a:xfrm>
            <a:off x="4166640" y="0"/>
            <a:ext cx="3856680" cy="6855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ustomShape 1"/>
          <p:cNvSpPr/>
          <p:nvPr/>
        </p:nvSpPr>
        <p:spPr>
          <a:xfrm>
            <a:off x="1296000" y="144000"/>
            <a:ext cx="9141480" cy="1669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it-IT" sz="5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La doppia utilità degli </a:t>
            </a:r>
            <a:r>
              <a:rPr lang="it-IT" sz="5400" b="0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#HASHTAG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7" name="CustomShape 2"/>
          <p:cNvSpPr/>
          <p:nvPr/>
        </p:nvSpPr>
        <p:spPr>
          <a:xfrm>
            <a:off x="1080000" y="2016000"/>
            <a:ext cx="10068480" cy="342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1 - Una volta che li avete inseriti </a:t>
            </a:r>
            <a:r>
              <a:rPr lang="it-IT" sz="32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le persone possono trovarvi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2 - Voi stessi potete fare altrettanto nei confronti dei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clienti che vi interessano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ustomShape 1"/>
          <p:cNvSpPr/>
          <p:nvPr/>
        </p:nvSpPr>
        <p:spPr>
          <a:xfrm>
            <a:off x="970200" y="376200"/>
            <a:ext cx="9693720" cy="5544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it-IT" sz="5400" b="0" strike="noStrike" spc="-1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PRIMA E DOPO UN EVENTO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800" b="0" strike="noStrike" spc="-1">
                <a:solidFill>
                  <a:srgbClr val="333F4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Vedere cosa fanno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000" b="0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Prima di pretendere attenzione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guarda cosa fanno le persone che ti interessano, cosa interessa loro, e soprattutto cosa puoi condividere con loro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800" b="0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Interagire</a:t>
            </a:r>
            <a:r>
              <a:rPr lang="it-IT" sz="4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Non ti dimenticare che tu sei come tutti gli altri. Tutti vogliono like, tutti desiderano essere considerati 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Wingdings"/>
                <a:ea typeface="DejaVu Sans"/>
              </a:rPr>
              <a:t>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T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u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per primo devi mettere like e/o lasciare un commento sincero. In questo modo otterrai l’attenzione che cerchi.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800" b="0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Condividi</a:t>
            </a:r>
            <a:r>
              <a:rPr lang="it-IT" sz="4800" b="0" strike="noStrike" spc="-1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Impara a condividere il materiale che gli altri hanno postato. Questa gentilezza genera gratitudine e fa in modo che gli altri abbiano voglia di condividere il tuo materiale.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CustomShape 1"/>
          <p:cNvSpPr/>
          <p:nvPr/>
        </p:nvSpPr>
        <p:spPr>
          <a:xfrm>
            <a:off x="1503720" y="1250640"/>
            <a:ext cx="9693720" cy="435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it-IT" sz="4800" b="1" strike="noStrike" spc="-1">
                <a:solidFill>
                  <a:srgbClr val="A9D18E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</a:t>
            </a:r>
            <a:r>
              <a:rPr lang="it-IT" sz="4800" b="1" strike="noStrike" spc="-1">
                <a:solidFill>
                  <a:srgbClr val="CC006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Cosa devi fare?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indent="-683280">
              <a:lnSpc>
                <a:spcPct val="100000"/>
              </a:lnSpc>
              <a:buClr>
                <a:srgbClr val="404040"/>
              </a:buClr>
              <a:buFont typeface="Arial"/>
              <a:buChar char="•"/>
            </a:pPr>
            <a:r>
              <a:rPr lang="it-IT" sz="4800" b="1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Devi prenderti cura di chi ti segue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indent="-683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4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Ringrazia</a:t>
            </a:r>
            <a:r>
              <a:rPr lang="it-IT" sz="4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sempre chi ti condivide, commenta.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0" name="Immagine 299"/>
          <p:cNvPicPr/>
          <p:nvPr/>
        </p:nvPicPr>
        <p:blipFill>
          <a:blip r:embed="rId2"/>
          <a:stretch/>
        </p:blipFill>
        <p:spPr>
          <a:xfrm>
            <a:off x="9072000" y="576000"/>
            <a:ext cx="1870200" cy="1870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CustomShape 1"/>
          <p:cNvSpPr/>
          <p:nvPr/>
        </p:nvSpPr>
        <p:spPr>
          <a:xfrm>
            <a:off x="1422360" y="469800"/>
            <a:ext cx="9141480" cy="980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it-IT" sz="6000" b="1" u="sng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Followers e Followings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2" name="CustomShape 2"/>
          <p:cNvSpPr/>
          <p:nvPr/>
        </p:nvSpPr>
        <p:spPr>
          <a:xfrm>
            <a:off x="360000" y="1656000"/>
            <a:ext cx="11446200" cy="4496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Non c’è una regola fissa su chi seguire e su chi debbano essere i followers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800" b="0" strike="noStrike" spc="-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MA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4680" algn="ctr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È opportuno che i followers siano maggiori dei followings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4680" algn="ctr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È assolutamente </a:t>
            </a:r>
            <a:r>
              <a:rPr lang="it-IT" sz="2800" b="1" strike="noStrike" spc="-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SCONSIGLIATO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comprare followers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(e usare trucchetti)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4680" algn="ctr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avere cura del proprio seguito è meglio non seguire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4680" algn="ctr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un elenco infinito e inutile di persone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3" name="Immagine 302"/>
          <p:cNvPicPr/>
          <p:nvPr/>
        </p:nvPicPr>
        <p:blipFill>
          <a:blip r:embed="rId2"/>
          <a:stretch/>
        </p:blipFill>
        <p:spPr>
          <a:xfrm>
            <a:off x="4824000" y="4860360"/>
            <a:ext cx="2806200" cy="1995840"/>
          </a:xfrm>
          <a:prstGeom prst="rect">
            <a:avLst/>
          </a:prstGeom>
          <a:ln>
            <a:noFill/>
          </a:ln>
        </p:spPr>
      </p:pic>
      <p:pic>
        <p:nvPicPr>
          <p:cNvPr id="304" name="Immagine 303"/>
          <p:cNvPicPr/>
          <p:nvPr/>
        </p:nvPicPr>
        <p:blipFill>
          <a:blip r:embed="rId3"/>
          <a:stretch/>
        </p:blipFill>
        <p:spPr>
          <a:xfrm>
            <a:off x="10080000" y="416880"/>
            <a:ext cx="1366200" cy="1237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CustomShape 1"/>
          <p:cNvSpPr/>
          <p:nvPr/>
        </p:nvSpPr>
        <p:spPr>
          <a:xfrm>
            <a:off x="1523880" y="584280"/>
            <a:ext cx="9141480" cy="1094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it-IT" sz="6000" b="1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La programmazione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6" name="CustomShape 2"/>
          <p:cNvSpPr/>
          <p:nvPr/>
        </p:nvSpPr>
        <p:spPr>
          <a:xfrm>
            <a:off x="504000" y="1981080"/>
            <a:ext cx="11157840" cy="449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costruire il proprio seguito, è importante avere una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900" b="0" strike="noStrike" spc="-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programmazione costante e quotidiana</a:t>
            </a:r>
            <a:r>
              <a:rPr lang="it-IT" sz="3900" b="0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.</a:t>
            </a:r>
            <a:r>
              <a:rPr lang="it-IT" sz="39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71680" indent="-569160" algn="ctr">
              <a:lnSpc>
                <a:spcPct val="100000"/>
              </a:lnSpc>
              <a:buClr>
                <a:srgbClr val="BF9000"/>
              </a:buClr>
              <a:buFont typeface="Arial"/>
              <a:buChar char="•"/>
            </a:pPr>
            <a:r>
              <a:rPr lang="it-IT" sz="39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Bisognerebbe pubblicare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71680" indent="-569160" algn="ctr">
              <a:lnSpc>
                <a:spcPct val="100000"/>
              </a:lnSpc>
              <a:buClr>
                <a:srgbClr val="BF9000"/>
              </a:buClr>
              <a:buFont typeface="Arial"/>
              <a:buChar char="•"/>
            </a:pPr>
            <a:r>
              <a:rPr lang="it-IT" sz="3900" b="0" strike="noStrike" spc="-1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almeno una volta al giorno (da una a tre volte) </a:t>
            </a: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servendosi eventualmente di apposite app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7" name="Immagine 306"/>
          <p:cNvPicPr/>
          <p:nvPr/>
        </p:nvPicPr>
        <p:blipFill>
          <a:blip r:embed="rId2"/>
          <a:stretch/>
        </p:blipFill>
        <p:spPr>
          <a:xfrm>
            <a:off x="5040000" y="5130360"/>
            <a:ext cx="2503440" cy="1491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CustomShape 1"/>
          <p:cNvSpPr/>
          <p:nvPr/>
        </p:nvSpPr>
        <p:spPr>
          <a:xfrm>
            <a:off x="1152000" y="792000"/>
            <a:ext cx="9718200" cy="4606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    </a:t>
            </a:r>
            <a:r>
              <a:rPr lang="it-IT" sz="2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Il nostro cervello è in grado di elaborare immagini in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 </a:t>
            </a:r>
            <a:r>
              <a:rPr lang="it-IT" sz="4000" b="1" strike="noStrike" spc="-1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13 millisecondi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   </a:t>
            </a:r>
            <a:r>
              <a:rPr lang="it-IT" sz="2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Il 93% della comunicazione è  </a:t>
            </a:r>
            <a:r>
              <a:rPr lang="it-IT" sz="2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NON VERBALE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          L</a:t>
            </a:r>
            <a:r>
              <a:rPr lang="it-IT" sz="2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 immagini sono strumenti in grado di veicolare e suscitare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</a:t>
            </a:r>
            <a:r>
              <a:rPr lang="it-IT" sz="4400" b="1" strike="noStrike" spc="-1">
                <a:solidFill>
                  <a:srgbClr val="009999"/>
                </a:solidFill>
                <a:uFill>
                  <a:solidFill>
                    <a:srgbClr val="FFFFFF"/>
                  </a:solidFill>
                </a:uFill>
                <a:latin typeface="Segoe Script"/>
                <a:ea typeface="DejaVu Sans"/>
              </a:rPr>
              <a:t>EMOZIONI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La grafica aumenta la comprensione e il RICORDO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30" name="Immagine 229"/>
          <p:cNvPicPr/>
          <p:nvPr/>
        </p:nvPicPr>
        <p:blipFill>
          <a:blip r:embed="rId2"/>
          <a:stretch/>
        </p:blipFill>
        <p:spPr>
          <a:xfrm>
            <a:off x="9144000" y="1209240"/>
            <a:ext cx="2444400" cy="1381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CustomShape 1"/>
          <p:cNvSpPr/>
          <p:nvPr/>
        </p:nvSpPr>
        <p:spPr>
          <a:xfrm>
            <a:off x="838080" y="187560"/>
            <a:ext cx="1051308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6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                </a:t>
            </a:r>
            <a:r>
              <a:rPr lang="it-IT" sz="6000" b="1" u="sng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Il Repost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9" name="CustomShape 2"/>
          <p:cNvSpPr/>
          <p:nvPr/>
        </p:nvSpPr>
        <p:spPr>
          <a:xfrm>
            <a:off x="838080" y="1825560"/>
            <a:ext cx="10513080" cy="4348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Il repost è uno dei mezzi più utili per </a:t>
            </a:r>
            <a:r>
              <a:rPr lang="it-IT" sz="3200" b="1" strike="noStrike" spc="-1">
                <a:solidFill>
                  <a:srgbClr val="5B9BD5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farsi conoscere</a:t>
            </a:r>
            <a:r>
              <a:rPr lang="it-IT" sz="3200" b="0" strike="noStrike" spc="-1">
                <a:solidFill>
                  <a:srgbClr val="5B9BD5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</a:t>
            </a:r>
            <a:r>
              <a:rPr lang="it-IT" sz="3200" b="1" strike="noStrike" spc="-1">
                <a:solidFill>
                  <a:srgbClr val="5B9BD5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fidelizzare un cliente</a:t>
            </a:r>
            <a:r>
              <a:rPr lang="it-IT" sz="3200" b="0" strike="noStrike" spc="-1">
                <a:solidFill>
                  <a:srgbClr val="5B9BD5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e </a:t>
            </a:r>
            <a:r>
              <a:rPr lang="it-IT" sz="3200" b="1" strike="noStrike" spc="-1">
                <a:solidFill>
                  <a:srgbClr val="5B9BD5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invitare ad utilizzare il proprio hashtag</a:t>
            </a:r>
            <a:r>
              <a:rPr lang="it-IT" sz="3200" b="0" strike="noStrike" spc="-1">
                <a:solidFill>
                  <a:srgbClr val="5B9BD5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Ci sono molte app che permettono il repost  (Repost* su App Store o Play Store)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Con un semplice screenshot dell’immagine, potete riutilizzare la fotografia </a:t>
            </a:r>
            <a:r>
              <a:rPr lang="it-IT" sz="2800" b="1" u="sng" strike="noStrike" spc="-1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senza scritte aggiuntive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800" b="1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È DETERMINANTE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(</a:t>
            </a:r>
            <a:r>
              <a:rPr lang="it-IT" sz="2800" b="0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 obbligatorio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) taggare l’autore dell’immagine e ringraziarlo.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10" name="Immagine 309"/>
          <p:cNvPicPr/>
          <p:nvPr/>
        </p:nvPicPr>
        <p:blipFill>
          <a:blip r:embed="rId2"/>
          <a:stretch/>
        </p:blipFill>
        <p:spPr>
          <a:xfrm>
            <a:off x="2633040" y="187560"/>
            <a:ext cx="1686600" cy="1686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CustomShape 1"/>
          <p:cNvSpPr/>
          <p:nvPr/>
        </p:nvSpPr>
        <p:spPr>
          <a:xfrm>
            <a:off x="838080" y="1825560"/>
            <a:ext cx="10513080" cy="4348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Ai commenti ricevuti </a:t>
            </a:r>
            <a:r>
              <a:rPr lang="it-IT" sz="2800" b="0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va sempre data una risposta 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(a meno che non si tratti di un BOT).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000" b="1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È IMPORTANTE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lasciare commenti sotto le altre foto: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permette di creare un legame con chi li riceve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Innesca un’immediata visibilità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Fa sentire considerati gli altri utenti, che probabilmente ricambieranno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2" name="CustomShape 2"/>
          <p:cNvSpPr/>
          <p:nvPr/>
        </p:nvSpPr>
        <p:spPr>
          <a:xfrm>
            <a:off x="4721040" y="432000"/>
            <a:ext cx="3053160" cy="832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4800" b="0" u="sng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 Commenti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13" name="Immagine 312"/>
          <p:cNvPicPr/>
          <p:nvPr/>
        </p:nvPicPr>
        <p:blipFill>
          <a:blip r:embed="rId2"/>
          <a:stretch/>
        </p:blipFill>
        <p:spPr>
          <a:xfrm>
            <a:off x="952560" y="288000"/>
            <a:ext cx="2069640" cy="1488240"/>
          </a:xfrm>
          <a:prstGeom prst="rect">
            <a:avLst/>
          </a:prstGeom>
          <a:ln>
            <a:noFill/>
          </a:ln>
        </p:spPr>
      </p:pic>
      <p:pic>
        <p:nvPicPr>
          <p:cNvPr id="314" name="Immagine 313"/>
          <p:cNvPicPr/>
          <p:nvPr/>
        </p:nvPicPr>
        <p:blipFill>
          <a:blip r:embed="rId3"/>
          <a:stretch/>
        </p:blipFill>
        <p:spPr>
          <a:xfrm>
            <a:off x="9432000" y="4742280"/>
            <a:ext cx="2086200" cy="1591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838080" y="365040"/>
            <a:ext cx="1051308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90000"/>
              </a:lnSpc>
            </a:pPr>
            <a:r>
              <a:rPr lang="it-IT" sz="4400" b="1" u="sng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STATISTICHE E DATI INSIGHT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16" name="Immagine 315"/>
          <p:cNvPicPr/>
          <p:nvPr/>
        </p:nvPicPr>
        <p:blipFill>
          <a:blip r:embed="rId2"/>
          <a:stretch/>
        </p:blipFill>
        <p:spPr>
          <a:xfrm>
            <a:off x="2157840" y="1734840"/>
            <a:ext cx="8064000" cy="4527000"/>
          </a:xfrm>
          <a:prstGeom prst="rect">
            <a:avLst/>
          </a:prstGeom>
          <a:ln>
            <a:noFill/>
          </a:ln>
        </p:spPr>
      </p:pic>
      <p:pic>
        <p:nvPicPr>
          <p:cNvPr id="317" name="Immagine 316"/>
          <p:cNvPicPr/>
          <p:nvPr/>
        </p:nvPicPr>
        <p:blipFill>
          <a:blip r:embed="rId3"/>
          <a:stretch/>
        </p:blipFill>
        <p:spPr>
          <a:xfrm>
            <a:off x="10113120" y="144000"/>
            <a:ext cx="1837080" cy="1837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Immagine 317"/>
          <p:cNvPicPr/>
          <p:nvPr/>
        </p:nvPicPr>
        <p:blipFill>
          <a:blip r:embed="rId2"/>
          <a:stretch/>
        </p:blipFill>
        <p:spPr>
          <a:xfrm>
            <a:off x="632160" y="447480"/>
            <a:ext cx="10885680" cy="5598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Immagine 318"/>
          <p:cNvPicPr/>
          <p:nvPr/>
        </p:nvPicPr>
        <p:blipFill>
          <a:blip r:embed="rId2"/>
          <a:stretch/>
        </p:blipFill>
        <p:spPr>
          <a:xfrm>
            <a:off x="864000" y="453960"/>
            <a:ext cx="10436400" cy="5879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Immagine 319"/>
          <p:cNvPicPr/>
          <p:nvPr/>
        </p:nvPicPr>
        <p:blipFill>
          <a:blip r:embed="rId2"/>
          <a:stretch/>
        </p:blipFill>
        <p:spPr>
          <a:xfrm>
            <a:off x="1872000" y="864000"/>
            <a:ext cx="8349840" cy="5081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Immagine 320"/>
          <p:cNvPicPr/>
          <p:nvPr/>
        </p:nvPicPr>
        <p:blipFill>
          <a:blip r:embed="rId2"/>
          <a:stretch/>
        </p:blipFill>
        <p:spPr>
          <a:xfrm>
            <a:off x="1471680" y="533520"/>
            <a:ext cx="9686160" cy="5800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Immagine 321"/>
          <p:cNvPicPr/>
          <p:nvPr/>
        </p:nvPicPr>
        <p:blipFill>
          <a:blip r:embed="rId2"/>
          <a:stretch/>
        </p:blipFill>
        <p:spPr>
          <a:xfrm>
            <a:off x="68040" y="1008000"/>
            <a:ext cx="12030120" cy="4965840"/>
          </a:xfrm>
          <a:prstGeom prst="rect">
            <a:avLst/>
          </a:prstGeom>
          <a:ln>
            <a:noFill/>
          </a:ln>
        </p:spPr>
      </p:pic>
      <p:sp>
        <p:nvSpPr>
          <p:cNvPr id="323" name="CustomShape 1"/>
          <p:cNvSpPr/>
          <p:nvPr/>
        </p:nvSpPr>
        <p:spPr>
          <a:xfrm>
            <a:off x="936000" y="216000"/>
            <a:ext cx="6333840" cy="108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3200" b="1" u="sng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SMARTMETRICS e ICONOSQUARE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Immagine 323"/>
          <p:cNvPicPr/>
          <p:nvPr/>
        </p:nvPicPr>
        <p:blipFill>
          <a:blip r:embed="rId2"/>
          <a:stretch/>
        </p:blipFill>
        <p:spPr>
          <a:xfrm>
            <a:off x="432000" y="216000"/>
            <a:ext cx="11408400" cy="6507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CustomShape 1"/>
          <p:cNvSpPr/>
          <p:nvPr/>
        </p:nvSpPr>
        <p:spPr>
          <a:xfrm>
            <a:off x="838080" y="365040"/>
            <a:ext cx="1051308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26" name="Immagine 325"/>
          <p:cNvPicPr/>
          <p:nvPr/>
        </p:nvPicPr>
        <p:blipFill>
          <a:blip r:embed="rId2"/>
          <a:stretch/>
        </p:blipFill>
        <p:spPr>
          <a:xfrm>
            <a:off x="360000" y="159480"/>
            <a:ext cx="11626560" cy="6606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CustomShape 1"/>
          <p:cNvSpPr/>
          <p:nvPr/>
        </p:nvSpPr>
        <p:spPr>
          <a:xfrm>
            <a:off x="504000" y="1294200"/>
            <a:ext cx="10691640" cy="367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2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Quando nel 2012 Facebook ha annunciato di aver acquisito Instagram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1 miliardo di dollari, in molti si sono chiesti se una cifra del genere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non fosse spropositata e quale fosse la reale motivazione dietro questa mossa.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3600" b="0" strike="noStrike" spc="-1">
                <a:solidFill>
                  <a:srgbClr val="009999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Sapete quanto vale oggi Instagram?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CustomShape 1"/>
          <p:cNvSpPr/>
          <p:nvPr/>
        </p:nvSpPr>
        <p:spPr>
          <a:xfrm>
            <a:off x="1434960" y="181800"/>
            <a:ext cx="9141480" cy="113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it-IT" sz="6000" b="1" u="sng" strike="noStrike" spc="-1">
                <a:solidFill>
                  <a:srgbClr val="FF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LE STORIES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8" name="CustomShape 2"/>
          <p:cNvSpPr/>
          <p:nvPr/>
        </p:nvSpPr>
        <p:spPr>
          <a:xfrm>
            <a:off x="982800" y="1498680"/>
            <a:ext cx="10083240" cy="496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Sono </a:t>
            </a:r>
            <a:r>
              <a:rPr lang="it-IT" sz="3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piccole storie</a:t>
            </a: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fatte di immagini o di video della durata di max 15 sec. che vengono visualizzate per </a:t>
            </a:r>
            <a:r>
              <a:rPr lang="it-IT" sz="3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24 ore </a:t>
            </a: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 poi spariscono.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Un SUPPLEMENTO molto importante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di immagini o video che possono essere usate per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6000" b="1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RACCONTARE UN EVENTO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29" name="Immagine 328"/>
          <p:cNvPicPr/>
          <p:nvPr/>
        </p:nvPicPr>
        <p:blipFill>
          <a:blip r:embed="rId2"/>
          <a:stretch/>
        </p:blipFill>
        <p:spPr>
          <a:xfrm>
            <a:off x="2592000" y="360000"/>
            <a:ext cx="1222560" cy="988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CustomShape 1"/>
          <p:cNvSpPr/>
          <p:nvPr/>
        </p:nvSpPr>
        <p:spPr>
          <a:xfrm>
            <a:off x="1333440" y="507960"/>
            <a:ext cx="9141480" cy="1437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it-IT" sz="5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Un elemento fondamentale di </a:t>
            </a:r>
            <a:r>
              <a:rPr lang="it-IT" sz="5400" b="1" u="sng" strike="noStrike" spc="-1">
                <a:solidFill>
                  <a:srgbClr val="009933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Visibilità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1" name="CustomShape 2"/>
          <p:cNvSpPr/>
          <p:nvPr/>
        </p:nvSpPr>
        <p:spPr>
          <a:xfrm>
            <a:off x="1008000" y="2088000"/>
            <a:ext cx="10512000" cy="4176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0560" algn="ctr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Sono visibili anche a chi non ci segue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0560" algn="ctr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Possiamo inserire il luogo in cui ci troviamo e la nostra storia sarà inserita nelle storie di quel luogo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0560" algn="ctr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Possiamo inserire all’interno link, hashtag e sondaggi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0560" algn="ctr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Possiamo utilizzare colori, stili, filtri e stickers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0560" algn="ctr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renderle più divertenti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0560" algn="ctr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Possiamo inviare le storie in privato ad altri utenti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CustomShape 1"/>
          <p:cNvSpPr/>
          <p:nvPr/>
        </p:nvSpPr>
        <p:spPr>
          <a:xfrm>
            <a:off x="781560" y="725040"/>
            <a:ext cx="1051308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4400" b="1" u="sng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Facebook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3" name="CustomShape 2"/>
          <p:cNvSpPr/>
          <p:nvPr/>
        </p:nvSpPr>
        <p:spPr>
          <a:xfrm>
            <a:off x="781560" y="1971720"/>
            <a:ext cx="10513080" cy="4348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Collegando la pagina Facebook all’account Instagram si può ottenere un </a:t>
            </a:r>
            <a:r>
              <a:rPr lang="it-IT" sz="2400" b="0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Account Aziendale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Potrai inserire una bio, un link al tuo sito e i dati per raggiungerti.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Le persone potranno contattarti direttamente con una mail o con un numero di telefono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Potrai accedere alle statistiche del tuo account, scoprire quanti hanno visto le tue foto, le caratteristiche dei tuoi followers (m/f, età e da dove ti seguono), le statistiche delle tue storie e come sono andate le tue promozioni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34" name="Immagine 333"/>
          <p:cNvPicPr/>
          <p:nvPr/>
        </p:nvPicPr>
        <p:blipFill>
          <a:blip r:embed="rId2"/>
          <a:stretch/>
        </p:blipFill>
        <p:spPr>
          <a:xfrm>
            <a:off x="9936000" y="373680"/>
            <a:ext cx="1712520" cy="1712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CustomShape 1"/>
          <p:cNvSpPr/>
          <p:nvPr/>
        </p:nvSpPr>
        <p:spPr>
          <a:xfrm>
            <a:off x="838080" y="666720"/>
            <a:ext cx="1051308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4400" b="1" u="sng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Come fare?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36" name="Segnaposto contenuto 3"/>
          <p:cNvPicPr/>
          <p:nvPr/>
        </p:nvPicPr>
        <p:blipFill>
          <a:blip r:embed="rId2"/>
          <a:stretch/>
        </p:blipFill>
        <p:spPr>
          <a:xfrm>
            <a:off x="592560" y="1842120"/>
            <a:ext cx="9587520" cy="4610880"/>
          </a:xfrm>
          <a:prstGeom prst="rect">
            <a:avLst/>
          </a:prstGeom>
          <a:ln>
            <a:noFill/>
          </a:ln>
        </p:spPr>
      </p:pic>
      <p:pic>
        <p:nvPicPr>
          <p:cNvPr id="337" name="Immagine 336"/>
          <p:cNvPicPr/>
          <p:nvPr/>
        </p:nvPicPr>
        <p:blipFill>
          <a:blip r:embed="rId3"/>
          <a:stretch/>
        </p:blipFill>
        <p:spPr>
          <a:xfrm>
            <a:off x="9949680" y="301680"/>
            <a:ext cx="1712520" cy="1712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CustomShape 1"/>
          <p:cNvSpPr/>
          <p:nvPr/>
        </p:nvSpPr>
        <p:spPr>
          <a:xfrm>
            <a:off x="838080" y="365040"/>
            <a:ext cx="1051308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4400" b="1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L’algoritmo di Instagram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838080" y="1825560"/>
            <a:ext cx="7466760" cy="4037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Da tempo le foto non vengono più visualizzate in ordine cronologico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Instagram </a:t>
            </a:r>
            <a:r>
              <a:rPr lang="it-IT" sz="2800" b="1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vuole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lang="it-IT" sz="2800" b="1" strike="noStrike" spc="-1">
                <a:solidFill>
                  <a:srgbClr val="2F5597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favorire i contenuti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Non vediamo più le foto in base al momento di pubblicazione ma all’intensità di interazione con l’account stesso.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Più interazioni avremo con un account e più frequentemente vedremo i suoi aggiornamenti.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0" name="Immagine 339"/>
          <p:cNvPicPr/>
          <p:nvPr/>
        </p:nvPicPr>
        <p:blipFill>
          <a:blip r:embed="rId2"/>
          <a:stretch/>
        </p:blipFill>
        <p:spPr>
          <a:xfrm>
            <a:off x="8856000" y="144000"/>
            <a:ext cx="2893320" cy="2974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CustomShape 1"/>
          <p:cNvSpPr/>
          <p:nvPr/>
        </p:nvSpPr>
        <p:spPr>
          <a:xfrm>
            <a:off x="729720" y="1848240"/>
            <a:ext cx="10738440" cy="181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r>
              <a:rPr lang="it-IT" sz="4400" b="0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Più like e commenti si ricevono in minor tempo dalla data di pubblicazione e maggiore è la possibilità che la foto diventi VIRALE.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it-IT" sz="2700" b="0" strike="noStrike" spc="-1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L’algoritmo non considera le faccine, mi spiace. ;-)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2" name="Immagine 341"/>
          <p:cNvPicPr/>
          <p:nvPr/>
        </p:nvPicPr>
        <p:blipFill>
          <a:blip r:embed="rId2"/>
          <a:stretch/>
        </p:blipFill>
        <p:spPr>
          <a:xfrm>
            <a:off x="10224000" y="2664000"/>
            <a:ext cx="999000" cy="999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CustomShape 1"/>
          <p:cNvSpPr/>
          <p:nvPr/>
        </p:nvSpPr>
        <p:spPr>
          <a:xfrm>
            <a:off x="418320" y="802800"/>
            <a:ext cx="1182132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4400" b="1" u="sng" strike="noStrike" spc="-1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Le sponsorizzazioni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4" name="CustomShape 2"/>
          <p:cNvSpPr/>
          <p:nvPr/>
        </p:nvSpPr>
        <p:spPr>
          <a:xfrm>
            <a:off x="418320" y="2325960"/>
            <a:ext cx="9559800" cy="3165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Collegando la pagina Facebook all’account Instagram le sponsorizzazioni avviate su Fb potranno essere automaticamente attive anche su Instagram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(Il post creato sarà un post fantasma, lo vedranno gli utenti ma non apparirà sulla vostra bacheca. Potrete però vederne le statistiche su Fb)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5" name="Immagine 344"/>
          <p:cNvPicPr/>
          <p:nvPr/>
        </p:nvPicPr>
        <p:blipFill>
          <a:blip r:embed="rId2"/>
          <a:stretch/>
        </p:blipFill>
        <p:spPr>
          <a:xfrm>
            <a:off x="9661680" y="432000"/>
            <a:ext cx="1712520" cy="1712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CustomShape 1"/>
          <p:cNvSpPr/>
          <p:nvPr/>
        </p:nvSpPr>
        <p:spPr>
          <a:xfrm>
            <a:off x="792000" y="360000"/>
            <a:ext cx="10559160" cy="1395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È possibile far partire le sponsorizzazioni solo da Instagram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(In questo caso la foto «girerà» solo su Ig)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Sotto la foto compare la scritta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7" name="Segnaposto contenuto 3"/>
          <p:cNvPicPr/>
          <p:nvPr/>
        </p:nvPicPr>
        <p:blipFill>
          <a:blip r:embed="rId2"/>
          <a:stretch/>
        </p:blipFill>
        <p:spPr>
          <a:xfrm>
            <a:off x="4077000" y="1690560"/>
            <a:ext cx="4035600" cy="4796280"/>
          </a:xfrm>
          <a:prstGeom prst="rect">
            <a:avLst/>
          </a:prstGeom>
          <a:ln>
            <a:noFill/>
          </a:ln>
        </p:spPr>
      </p:pic>
      <p:sp>
        <p:nvSpPr>
          <p:cNvPr id="348" name="CustomShape 2"/>
          <p:cNvSpPr/>
          <p:nvPr/>
        </p:nvSpPr>
        <p:spPr>
          <a:xfrm>
            <a:off x="925920" y="1690560"/>
            <a:ext cx="2427840" cy="911880"/>
          </a:xfrm>
          <a:prstGeom prst="rect">
            <a:avLst/>
          </a:prstGeom>
          <a:solidFill>
            <a:srgbClr val="00B0F0"/>
          </a:solidFill>
          <a:ln w="25560">
            <a:solidFill>
              <a:srgbClr val="3A5F8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it-IT" sz="4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anklin Gothic Book"/>
                <a:ea typeface="DejaVu Sans"/>
              </a:rPr>
              <a:t>Promuovi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9" name="CustomShape 3"/>
          <p:cNvSpPr/>
          <p:nvPr/>
        </p:nvSpPr>
        <p:spPr>
          <a:xfrm>
            <a:off x="7247160" y="667656"/>
            <a:ext cx="482040" cy="84686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CustomShape 1"/>
          <p:cNvSpPr/>
          <p:nvPr/>
        </p:nvSpPr>
        <p:spPr>
          <a:xfrm>
            <a:off x="1381320" y="365040"/>
            <a:ext cx="996984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6000" b="1" u="sng" strike="noStrike" spc="-1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Cosa desideri ottenere?</a:t>
            </a:r>
            <a:r>
              <a:rPr lang="it-IT" sz="6000" b="0" strike="noStrike" spc="-1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51" name="Segnaposto contenuto 3"/>
          <p:cNvPicPr/>
          <p:nvPr/>
        </p:nvPicPr>
        <p:blipFill>
          <a:blip r:embed="rId2"/>
          <a:stretch/>
        </p:blipFill>
        <p:spPr>
          <a:xfrm>
            <a:off x="1543320" y="1825560"/>
            <a:ext cx="7471800" cy="3930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CustomShape 1"/>
          <p:cNvSpPr/>
          <p:nvPr/>
        </p:nvSpPr>
        <p:spPr>
          <a:xfrm>
            <a:off x="2232000" y="114840"/>
            <a:ext cx="702576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4400" b="0" strike="noStrike" spc="-1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 </a:t>
            </a:r>
            <a:r>
              <a:rPr lang="it-IT" sz="5400" b="1" u="sng" strike="noStrike" spc="-1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Crea la tua promozione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53" name="Segnaposto contenuto 3"/>
          <p:cNvPicPr/>
          <p:nvPr/>
        </p:nvPicPr>
        <p:blipFill>
          <a:blip r:embed="rId2"/>
          <a:stretch/>
        </p:blipFill>
        <p:spPr>
          <a:xfrm>
            <a:off x="4017600" y="1533960"/>
            <a:ext cx="3056400" cy="5188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CustomShape 1"/>
          <p:cNvSpPr/>
          <p:nvPr/>
        </p:nvSpPr>
        <p:spPr>
          <a:xfrm>
            <a:off x="1584720" y="1141200"/>
            <a:ext cx="9141480" cy="2385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it-IT" sz="6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35 MILIARDI DI DOLLARI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33" name="Immagine 232"/>
          <p:cNvPicPr/>
          <p:nvPr/>
        </p:nvPicPr>
        <p:blipFill>
          <a:blip r:embed="rId2"/>
          <a:stretch/>
        </p:blipFill>
        <p:spPr>
          <a:xfrm>
            <a:off x="3600000" y="3960000"/>
            <a:ext cx="1321560" cy="1850040"/>
          </a:xfrm>
          <a:prstGeom prst="rect">
            <a:avLst/>
          </a:prstGeom>
          <a:ln>
            <a:noFill/>
          </a:ln>
        </p:spPr>
      </p:pic>
      <p:pic>
        <p:nvPicPr>
          <p:cNvPr id="234" name="Immagine 233"/>
          <p:cNvPicPr/>
          <p:nvPr/>
        </p:nvPicPr>
        <p:blipFill>
          <a:blip r:embed="rId2"/>
          <a:stretch/>
        </p:blipFill>
        <p:spPr>
          <a:xfrm>
            <a:off x="5472000" y="3948840"/>
            <a:ext cx="1343880" cy="1881360"/>
          </a:xfrm>
          <a:prstGeom prst="rect">
            <a:avLst/>
          </a:prstGeom>
          <a:ln>
            <a:noFill/>
          </a:ln>
        </p:spPr>
      </p:pic>
      <p:pic>
        <p:nvPicPr>
          <p:cNvPr id="235" name="Immagine 234"/>
          <p:cNvPicPr/>
          <p:nvPr/>
        </p:nvPicPr>
        <p:blipFill>
          <a:blip r:embed="rId2"/>
          <a:stretch/>
        </p:blipFill>
        <p:spPr>
          <a:xfrm>
            <a:off x="7272000" y="3960000"/>
            <a:ext cx="1366200" cy="1912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CustomShape 1"/>
          <p:cNvSpPr/>
          <p:nvPr/>
        </p:nvSpPr>
        <p:spPr>
          <a:xfrm>
            <a:off x="838080" y="365040"/>
            <a:ext cx="1051308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4400" b="0" u="sng" strike="noStrike" spc="-1">
                <a:solidFill>
                  <a:srgbClr val="00CC33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APPS E UTILITIES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5" name="CustomShape 2"/>
          <p:cNvSpPr/>
          <p:nvPr/>
        </p:nvSpPr>
        <p:spPr>
          <a:xfrm>
            <a:off x="838080" y="1825560"/>
            <a:ext cx="10513080" cy="4348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32000" indent="-3218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COMODE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18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UTILI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18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PRATICHE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18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GRATUITE (FINO AD UN CERTO PUNTO)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56" name="Immagine 355"/>
          <p:cNvPicPr/>
          <p:nvPr/>
        </p:nvPicPr>
        <p:blipFill>
          <a:blip r:embed="rId2"/>
          <a:stretch/>
        </p:blipFill>
        <p:spPr>
          <a:xfrm>
            <a:off x="5544000" y="497160"/>
            <a:ext cx="1085040" cy="108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Immagine 356"/>
          <p:cNvPicPr/>
          <p:nvPr/>
        </p:nvPicPr>
        <p:blipFill>
          <a:blip r:embed="rId2"/>
          <a:stretch/>
        </p:blipFill>
        <p:spPr>
          <a:xfrm>
            <a:off x="414360" y="288000"/>
            <a:ext cx="6506640" cy="3525840"/>
          </a:xfrm>
          <a:prstGeom prst="rect">
            <a:avLst/>
          </a:prstGeom>
          <a:ln>
            <a:noFill/>
          </a:ln>
        </p:spPr>
      </p:pic>
      <p:pic>
        <p:nvPicPr>
          <p:cNvPr id="358" name="Immagine 357"/>
          <p:cNvPicPr/>
          <p:nvPr/>
        </p:nvPicPr>
        <p:blipFill>
          <a:blip r:embed="rId3"/>
          <a:stretch/>
        </p:blipFill>
        <p:spPr>
          <a:xfrm>
            <a:off x="6768000" y="3341520"/>
            <a:ext cx="5037840" cy="3136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CustomShape 1"/>
          <p:cNvSpPr/>
          <p:nvPr/>
        </p:nvSpPr>
        <p:spPr>
          <a:xfrm>
            <a:off x="936000" y="402840"/>
            <a:ext cx="201384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r>
              <a:rPr lang="it-IT" sz="4000" b="0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PadPics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4000" b="0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InstaPad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60" name="Immagine 359"/>
          <p:cNvPicPr/>
          <p:nvPr/>
        </p:nvPicPr>
        <p:blipFill>
          <a:blip r:embed="rId2"/>
          <a:stretch/>
        </p:blipFill>
        <p:spPr>
          <a:xfrm>
            <a:off x="6912000" y="144000"/>
            <a:ext cx="4893840" cy="6526080"/>
          </a:xfrm>
          <a:prstGeom prst="rect">
            <a:avLst/>
          </a:prstGeom>
          <a:ln>
            <a:noFill/>
          </a:ln>
        </p:spPr>
      </p:pic>
      <p:sp>
        <p:nvSpPr>
          <p:cNvPr id="361" name="CustomShape 2"/>
          <p:cNvSpPr/>
          <p:nvPr/>
        </p:nvSpPr>
        <p:spPr>
          <a:xfrm>
            <a:off x="804960" y="1944000"/>
            <a:ext cx="5024880" cy="443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avere tutto sotto controllo: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Account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Hashtag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Località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Utenti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CustomShape 1"/>
          <p:cNvSpPr/>
          <p:nvPr/>
        </p:nvSpPr>
        <p:spPr>
          <a:xfrm>
            <a:off x="1296000" y="2088000"/>
            <a:ext cx="5830200" cy="226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2800" b="1" strike="noStrike" spc="-1">
                <a:solidFill>
                  <a:srgbClr val="9966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Attenzione al formato del download!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800" b="1" strike="noStrike" spc="-1">
                <a:solidFill>
                  <a:srgbClr val="9966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Assicurarsi che l’app rispetti il formato originale della foto che si intende scaricare.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63" name="Immagine 362"/>
          <p:cNvPicPr/>
          <p:nvPr/>
        </p:nvPicPr>
        <p:blipFill>
          <a:blip r:embed="rId2"/>
          <a:stretch/>
        </p:blipFill>
        <p:spPr>
          <a:xfrm>
            <a:off x="8352000" y="576000"/>
            <a:ext cx="3268080" cy="5811840"/>
          </a:xfrm>
          <a:prstGeom prst="rect">
            <a:avLst/>
          </a:prstGeom>
          <a:ln>
            <a:noFill/>
          </a:ln>
        </p:spPr>
      </p:pic>
      <p:pic>
        <p:nvPicPr>
          <p:cNvPr id="364" name="Immagine 363"/>
          <p:cNvPicPr/>
          <p:nvPr/>
        </p:nvPicPr>
        <p:blipFill>
          <a:blip r:embed="rId3"/>
          <a:stretch/>
        </p:blipFill>
        <p:spPr>
          <a:xfrm>
            <a:off x="2952000" y="4233600"/>
            <a:ext cx="2265840" cy="1956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CustomShape 1"/>
          <p:cNvSpPr/>
          <p:nvPr/>
        </p:nvSpPr>
        <p:spPr>
          <a:xfrm>
            <a:off x="3456000" y="186840"/>
            <a:ext cx="575784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6000" b="1" u="sng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 Grandi Numeri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6" name="CustomShape 2"/>
          <p:cNvSpPr/>
          <p:nvPr/>
        </p:nvSpPr>
        <p:spPr>
          <a:xfrm>
            <a:off x="666720" y="1616400"/>
            <a:ext cx="10779120" cy="4645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Non è più facile come un tempo raggiungere grandi numeri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ma si possono ottenere ottimi risultati con: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800" b="1" u="sng" strike="noStrike" spc="-1">
                <a:solidFill>
                  <a:srgbClr val="009933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BUONE IMMAGINI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800" b="1" u="sng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COSTANZA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800" b="1" u="sng" strike="noStrike" spc="-1">
                <a:solidFill>
                  <a:srgbClr val="FF00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EMPATIA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800" b="1" u="sng" strike="noStrike" spc="-1">
                <a:solidFill>
                  <a:srgbClr val="0000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IMPEGNO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800" b="1" u="sng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SERIETA’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2800" b="1" u="sng" strike="noStrike" spc="-1">
                <a:solidFill>
                  <a:srgbClr val="0099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TEMPO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67" name="Immagine 366"/>
          <p:cNvPicPr/>
          <p:nvPr/>
        </p:nvPicPr>
        <p:blipFill>
          <a:blip r:embed="rId2"/>
          <a:stretch/>
        </p:blipFill>
        <p:spPr>
          <a:xfrm>
            <a:off x="7705800" y="3600000"/>
            <a:ext cx="3022200" cy="2067120"/>
          </a:xfrm>
          <a:prstGeom prst="rect">
            <a:avLst/>
          </a:prstGeom>
          <a:ln>
            <a:noFill/>
          </a:ln>
        </p:spPr>
      </p:pic>
      <p:pic>
        <p:nvPicPr>
          <p:cNvPr id="368" name="Immagine 367"/>
          <p:cNvPicPr/>
          <p:nvPr/>
        </p:nvPicPr>
        <p:blipFill>
          <a:blip r:embed="rId3"/>
          <a:stretch/>
        </p:blipFill>
        <p:spPr>
          <a:xfrm>
            <a:off x="1375920" y="3600000"/>
            <a:ext cx="2872080" cy="2086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CustomShape 1"/>
          <p:cNvSpPr/>
          <p:nvPr/>
        </p:nvSpPr>
        <p:spPr>
          <a:xfrm>
            <a:off x="1584000" y="144000"/>
            <a:ext cx="9141480" cy="84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it-IT" sz="60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“La Fotografia Aggrega”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0" name="CustomShape 2"/>
          <p:cNvSpPr/>
          <p:nvPr/>
        </p:nvSpPr>
        <p:spPr>
          <a:xfrm>
            <a:off x="1728000" y="988560"/>
            <a:ext cx="9141480" cy="5325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3200" b="0" strike="noStrike" spc="-1">
                <a:solidFill>
                  <a:srgbClr val="33996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Riunire ciò che è sparso, affinché il messaggio raggiunga il maggior numero di utenti.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2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Lo scopo è creare attrattiva.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 ‘rivali’ esistono solo se li creiamo noi.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200" b="0" strike="noStrike" spc="-1">
                <a:solidFill>
                  <a:srgbClr val="009999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Favorire partnership con enti locali, Instagram Hubs, aziende, circoli fotografici, attraverso Instameets e Contest tematici.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200" b="0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Abbinare il proprio brand ad altri consolidati.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200" b="0" strike="noStrike" spc="-1">
                <a:solidFill>
                  <a:srgbClr val="FF3333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Creare o contribuire a formare una RETE.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71" name="Immagine 370"/>
          <p:cNvPicPr/>
          <p:nvPr/>
        </p:nvPicPr>
        <p:blipFill>
          <a:blip r:embed="rId2"/>
          <a:stretch/>
        </p:blipFill>
        <p:spPr>
          <a:xfrm>
            <a:off x="434160" y="216000"/>
            <a:ext cx="1725840" cy="1694520"/>
          </a:xfrm>
          <a:prstGeom prst="rect">
            <a:avLst/>
          </a:prstGeom>
          <a:ln>
            <a:noFill/>
          </a:ln>
        </p:spPr>
      </p:pic>
      <p:pic>
        <p:nvPicPr>
          <p:cNvPr id="372" name="Immagine 371"/>
          <p:cNvPicPr/>
          <p:nvPr/>
        </p:nvPicPr>
        <p:blipFill>
          <a:blip r:embed="rId3"/>
          <a:stretch/>
        </p:blipFill>
        <p:spPr>
          <a:xfrm>
            <a:off x="9720000" y="5755320"/>
            <a:ext cx="2235240" cy="940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CustomShape 1"/>
          <p:cNvSpPr/>
          <p:nvPr/>
        </p:nvSpPr>
        <p:spPr>
          <a:xfrm>
            <a:off x="1224000" y="288000"/>
            <a:ext cx="8280000" cy="86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6000" b="0" u="sng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lang="it-IT" sz="6000" b="0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4" name="CustomShape 2"/>
          <p:cNvSpPr/>
          <p:nvPr/>
        </p:nvSpPr>
        <p:spPr>
          <a:xfrm>
            <a:off x="932760" y="1008000"/>
            <a:ext cx="10418400" cy="5068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Book"/>
                <a:ea typeface="DejaVu Sans"/>
              </a:rPr>
              <a:t> </a:t>
            </a: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Scegliere fotografie accattivanti, non finte, </a:t>
            </a:r>
            <a:r>
              <a:rPr lang="it-IT" sz="2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emozionali</a:t>
            </a: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che tutti capiscano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Postare almeno </a:t>
            </a:r>
            <a:r>
              <a:rPr lang="it-IT" sz="2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una volta al giorno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Repostare</a:t>
            </a: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fotografie ben fatte di utenti che trasmettono autenticità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Scrivere caption informative e con piccoli quesiti per </a:t>
            </a:r>
            <a:r>
              <a:rPr lang="it-IT" sz="2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fare interagire gli utenti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Utilizzare </a:t>
            </a:r>
            <a:r>
              <a:rPr lang="it-IT" sz="2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hashtag adeguati ed efficaci </a:t>
            </a: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(possibilmente nel commento sottostante ed entro i primi 5/10 minuti)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Spingere gli utenti ad </a:t>
            </a:r>
            <a:r>
              <a:rPr lang="it-IT" sz="2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utilizzare il nostro hashtag </a:t>
            </a: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essere repostati nella nostra bacheca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lang="it-IT" sz="2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Cliccare like e lasciare commenti </a:t>
            </a: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sulle fotografie delle persone che già seguiamo e su sconosciuti per farci conoscere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lang="it-IT" sz="2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Non seguire tutti </a:t>
            </a: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quelli che ci seguono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lang="it-IT" sz="2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Utilizzare le Stories </a:t>
            </a: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quando occorre per raccontare ciò che ci interessa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lang="it-IT" sz="2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Collegare la pagina Facebook all’account Instagram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Notificare sulla pagina Facebook che </a:t>
            </a:r>
            <a:r>
              <a:rPr lang="it-IT" sz="2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esiste un account Instagram </a:t>
            </a:r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da seguire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75" name="Immagine 374"/>
          <p:cNvPicPr/>
          <p:nvPr/>
        </p:nvPicPr>
        <p:blipFill>
          <a:blip r:embed="rId2"/>
          <a:stretch/>
        </p:blipFill>
        <p:spPr>
          <a:xfrm>
            <a:off x="10080000" y="-77040"/>
            <a:ext cx="1733040" cy="1733040"/>
          </a:xfrm>
          <a:prstGeom prst="rect">
            <a:avLst/>
          </a:prstGeom>
          <a:ln>
            <a:noFill/>
          </a:ln>
        </p:spPr>
      </p:pic>
      <p:sp>
        <p:nvSpPr>
          <p:cNvPr id="376" name="TextShape 3"/>
          <p:cNvSpPr txBox="1"/>
          <p:nvPr/>
        </p:nvSpPr>
        <p:spPr>
          <a:xfrm>
            <a:off x="2736000" y="203760"/>
            <a:ext cx="6119640" cy="1020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90000"/>
              </a:lnSpc>
            </a:pPr>
            <a:r>
              <a:rPr lang="it-IT" sz="6000" b="0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Quindi... cosa fare?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CustomShape 1"/>
          <p:cNvSpPr/>
          <p:nvPr/>
        </p:nvSpPr>
        <p:spPr>
          <a:xfrm>
            <a:off x="838080" y="365040"/>
            <a:ext cx="10513080" cy="132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6000" b="0" u="sng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Cosa NON fare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8" name="CustomShape 2"/>
          <p:cNvSpPr/>
          <p:nvPr/>
        </p:nvSpPr>
        <p:spPr>
          <a:xfrm>
            <a:off x="838080" y="1825560"/>
            <a:ext cx="9538560" cy="3619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 al follow-defollow compulsivo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 al follow4follow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, like4like, ecc.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Non rispondere ai bot e </a:t>
            </a:r>
            <a:r>
              <a:rPr lang="it-IT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non utilizzare bot 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(o app) che lasciano like o commenti al posto nostro (si riconoscono immediatamente  fanno perdere la reputazione)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08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lang="it-IT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Non dimenticare di rispondere ai commenti 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 di </a:t>
            </a:r>
            <a:r>
              <a:rPr lang="it-IT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ringraziare</a:t>
            </a: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sotto i post in cui si è stati taggati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79" name="Immagine 378"/>
          <p:cNvPicPr/>
          <p:nvPr/>
        </p:nvPicPr>
        <p:blipFill>
          <a:blip r:embed="rId2"/>
          <a:stretch/>
        </p:blipFill>
        <p:spPr>
          <a:xfrm>
            <a:off x="7914240" y="210240"/>
            <a:ext cx="2237760" cy="2237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CustomShape 1"/>
          <p:cNvSpPr/>
          <p:nvPr/>
        </p:nvSpPr>
        <p:spPr>
          <a:xfrm>
            <a:off x="2880000" y="1190520"/>
            <a:ext cx="6693840" cy="118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ctr">
              <a:lnSpc>
                <a:spcPct val="100000"/>
              </a:lnSpc>
            </a:pPr>
            <a:r>
              <a:rPr lang="it-IT" sz="6600" b="0" u="sng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Ora tocca a te!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1" name="CustomShape 2"/>
          <p:cNvSpPr/>
          <p:nvPr/>
        </p:nvSpPr>
        <p:spPr>
          <a:xfrm>
            <a:off x="1523880" y="2781360"/>
            <a:ext cx="9141480" cy="2473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4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Book"/>
                <a:ea typeface="DejaVu Sans"/>
              </a:rPr>
              <a:t> </a:t>
            </a:r>
            <a:r>
              <a:rPr lang="it-IT" sz="4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Proviamo a creare un post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4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 una storia insieme.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82" name="Immagine 3"/>
          <p:cNvPicPr/>
          <p:nvPr/>
        </p:nvPicPr>
        <p:blipFill>
          <a:blip r:embed="rId2"/>
          <a:stretch/>
        </p:blipFill>
        <p:spPr>
          <a:xfrm>
            <a:off x="5160960" y="4512960"/>
            <a:ext cx="1749960" cy="1749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CustomShape 1"/>
          <p:cNvSpPr/>
          <p:nvPr/>
        </p:nvSpPr>
        <p:spPr>
          <a:xfrm>
            <a:off x="1944000" y="1944000"/>
            <a:ext cx="8566200" cy="194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9600" b="0" strike="noStrike" spc="-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GRAZIE A TUTTI!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Immagine 235"/>
          <p:cNvPicPr/>
          <p:nvPr/>
        </p:nvPicPr>
        <p:blipFill>
          <a:blip r:embed="rId2"/>
          <a:stretch/>
        </p:blipFill>
        <p:spPr>
          <a:xfrm>
            <a:off x="216000" y="172800"/>
            <a:ext cx="5874120" cy="3309840"/>
          </a:xfrm>
          <a:prstGeom prst="rect">
            <a:avLst/>
          </a:prstGeom>
          <a:ln>
            <a:noFill/>
          </a:ln>
        </p:spPr>
      </p:pic>
      <p:pic>
        <p:nvPicPr>
          <p:cNvPr id="237" name="Immagine 236"/>
          <p:cNvPicPr/>
          <p:nvPr/>
        </p:nvPicPr>
        <p:blipFill>
          <a:blip r:embed="rId3"/>
          <a:stretch/>
        </p:blipFill>
        <p:spPr>
          <a:xfrm>
            <a:off x="6192000" y="3274920"/>
            <a:ext cx="5771880" cy="3490920"/>
          </a:xfrm>
          <a:prstGeom prst="rect">
            <a:avLst/>
          </a:prstGeom>
          <a:ln>
            <a:noFill/>
          </a:ln>
        </p:spPr>
      </p:pic>
      <p:sp>
        <p:nvSpPr>
          <p:cNvPr id="238" name="CustomShape 1"/>
          <p:cNvSpPr/>
          <p:nvPr/>
        </p:nvSpPr>
        <p:spPr>
          <a:xfrm>
            <a:off x="6455880" y="494280"/>
            <a:ext cx="5566320" cy="144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Cresce più rapidamente degli altri social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proprio perché esprime la sua comunicazione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attraverso l’uso di IMMAGINI, che conferiscono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più VELOCITA’ alla comunicazione stessa.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CustomShape 1"/>
          <p:cNvSpPr/>
          <p:nvPr/>
        </p:nvSpPr>
        <p:spPr>
          <a:xfrm>
            <a:off x="2736000" y="2725200"/>
            <a:ext cx="6838200" cy="123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it-IT" sz="7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LE FOTOGRAFIE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0" name="Immagine 239"/>
          <p:cNvPicPr/>
          <p:nvPr/>
        </p:nvPicPr>
        <p:blipFill>
          <a:blip r:embed="rId2"/>
          <a:stretch/>
        </p:blipFill>
        <p:spPr>
          <a:xfrm>
            <a:off x="3009600" y="216000"/>
            <a:ext cx="3580200" cy="2014200"/>
          </a:xfrm>
          <a:prstGeom prst="rect">
            <a:avLst/>
          </a:prstGeom>
          <a:ln>
            <a:noFill/>
          </a:ln>
        </p:spPr>
      </p:pic>
      <p:pic>
        <p:nvPicPr>
          <p:cNvPr id="241" name="Immagine 240"/>
          <p:cNvPicPr/>
          <p:nvPr/>
        </p:nvPicPr>
        <p:blipFill>
          <a:blip r:embed="rId3"/>
          <a:stretch/>
        </p:blipFill>
        <p:spPr>
          <a:xfrm>
            <a:off x="6335640" y="216000"/>
            <a:ext cx="3022560" cy="2014200"/>
          </a:xfrm>
          <a:prstGeom prst="rect">
            <a:avLst/>
          </a:prstGeom>
          <a:ln>
            <a:noFill/>
          </a:ln>
        </p:spPr>
      </p:pic>
      <p:pic>
        <p:nvPicPr>
          <p:cNvPr id="242" name="Immagine 241"/>
          <p:cNvPicPr/>
          <p:nvPr/>
        </p:nvPicPr>
        <p:blipFill>
          <a:blip r:embed="rId4"/>
          <a:stretch/>
        </p:blipFill>
        <p:spPr>
          <a:xfrm>
            <a:off x="9072000" y="216000"/>
            <a:ext cx="3022200" cy="2014200"/>
          </a:xfrm>
          <a:prstGeom prst="rect">
            <a:avLst/>
          </a:prstGeom>
          <a:ln>
            <a:noFill/>
          </a:ln>
        </p:spPr>
      </p:pic>
      <p:pic>
        <p:nvPicPr>
          <p:cNvPr id="243" name="Immagine 242"/>
          <p:cNvPicPr/>
          <p:nvPr/>
        </p:nvPicPr>
        <p:blipFill>
          <a:blip r:embed="rId5"/>
          <a:stretch/>
        </p:blipFill>
        <p:spPr>
          <a:xfrm>
            <a:off x="6120000" y="4614840"/>
            <a:ext cx="3084120" cy="2055240"/>
          </a:xfrm>
          <a:prstGeom prst="rect">
            <a:avLst/>
          </a:prstGeom>
          <a:ln>
            <a:noFill/>
          </a:ln>
        </p:spPr>
      </p:pic>
      <p:pic>
        <p:nvPicPr>
          <p:cNvPr id="244" name="Immagine 243"/>
          <p:cNvPicPr/>
          <p:nvPr/>
        </p:nvPicPr>
        <p:blipFill>
          <a:blip r:embed="rId6"/>
          <a:stretch/>
        </p:blipFill>
        <p:spPr>
          <a:xfrm>
            <a:off x="3236040" y="4608000"/>
            <a:ext cx="3098160" cy="2064960"/>
          </a:xfrm>
          <a:prstGeom prst="rect">
            <a:avLst/>
          </a:prstGeom>
          <a:ln>
            <a:noFill/>
          </a:ln>
        </p:spPr>
      </p:pic>
      <p:pic>
        <p:nvPicPr>
          <p:cNvPr id="245" name="Immagine 244"/>
          <p:cNvPicPr/>
          <p:nvPr/>
        </p:nvPicPr>
        <p:blipFill>
          <a:blip r:embed="rId7"/>
          <a:stretch/>
        </p:blipFill>
        <p:spPr>
          <a:xfrm>
            <a:off x="144000" y="4608000"/>
            <a:ext cx="3094200" cy="2062440"/>
          </a:xfrm>
          <a:prstGeom prst="rect">
            <a:avLst/>
          </a:prstGeom>
          <a:ln>
            <a:noFill/>
          </a:ln>
        </p:spPr>
      </p:pic>
      <p:pic>
        <p:nvPicPr>
          <p:cNvPr id="246" name="Immagine 1"/>
          <p:cNvPicPr/>
          <p:nvPr/>
        </p:nvPicPr>
        <p:blipFill>
          <a:blip r:embed="rId8"/>
          <a:stretch/>
        </p:blipFill>
        <p:spPr>
          <a:xfrm>
            <a:off x="144000" y="216000"/>
            <a:ext cx="3022200" cy="2014200"/>
          </a:xfrm>
          <a:prstGeom prst="rect">
            <a:avLst/>
          </a:prstGeom>
          <a:ln>
            <a:noFill/>
          </a:ln>
        </p:spPr>
      </p:pic>
      <p:pic>
        <p:nvPicPr>
          <p:cNvPr id="247" name="Immagine 246"/>
          <p:cNvPicPr/>
          <p:nvPr/>
        </p:nvPicPr>
        <p:blipFill>
          <a:blip r:embed="rId9"/>
          <a:stretch/>
        </p:blipFill>
        <p:spPr>
          <a:xfrm>
            <a:off x="8928000" y="4611600"/>
            <a:ext cx="3088800" cy="2058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CustomShape 1"/>
          <p:cNvSpPr/>
          <p:nvPr/>
        </p:nvSpPr>
        <p:spPr>
          <a:xfrm>
            <a:off x="3683880" y="306720"/>
            <a:ext cx="5026320" cy="149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it-IT" sz="4800" b="1" strike="noStrike" spc="-1">
                <a:solidFill>
                  <a:srgbClr val="336699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        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9" name="CustomShape 2"/>
          <p:cNvSpPr/>
          <p:nvPr/>
        </p:nvSpPr>
        <p:spPr>
          <a:xfrm>
            <a:off x="6768000" y="2520000"/>
            <a:ext cx="3958560" cy="4030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100000"/>
              </a:lnSpc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È importante che venga sempre utilizzata una </a:t>
            </a:r>
            <a:r>
              <a:rPr lang="it-IT" sz="3200" b="1" u="sng" strike="noStrike" spc="-1">
                <a:solidFill>
                  <a:srgbClr val="0000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buona definizione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 conferire più </a:t>
            </a:r>
            <a:r>
              <a:rPr lang="it-IT" sz="3200" b="1" strike="noStrike" spc="-1">
                <a:solidFill>
                  <a:srgbClr val="CC006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QUALITA’</a:t>
            </a:r>
            <a:r>
              <a:rPr lang="it-IT" sz="3200" b="0" strike="noStrike" spc="-1">
                <a:solidFill>
                  <a:srgbClr val="009933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al </a:t>
            </a:r>
            <a:r>
              <a:rPr lang="it-IT" sz="3200" b="1" strike="noStrike" spc="-1">
                <a:solidFill>
                  <a:srgbClr val="009933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VALORE</a:t>
            </a: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del contenuto.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0" name="Immagine 249"/>
          <p:cNvPicPr/>
          <p:nvPr/>
        </p:nvPicPr>
        <p:blipFill>
          <a:blip r:embed="rId2"/>
          <a:stretch/>
        </p:blipFill>
        <p:spPr>
          <a:xfrm>
            <a:off x="0" y="360"/>
            <a:ext cx="4750560" cy="3958200"/>
          </a:xfrm>
          <a:prstGeom prst="rect">
            <a:avLst/>
          </a:prstGeom>
          <a:ln>
            <a:noFill/>
          </a:ln>
        </p:spPr>
      </p:pic>
      <p:pic>
        <p:nvPicPr>
          <p:cNvPr id="251" name="Immagine 250"/>
          <p:cNvPicPr/>
          <p:nvPr/>
        </p:nvPicPr>
        <p:blipFill>
          <a:blip r:embed="rId2"/>
          <a:stretch/>
        </p:blipFill>
        <p:spPr>
          <a:xfrm>
            <a:off x="0" y="2664000"/>
            <a:ext cx="5038560" cy="4198320"/>
          </a:xfrm>
          <a:prstGeom prst="rect">
            <a:avLst/>
          </a:prstGeom>
          <a:ln>
            <a:noFill/>
          </a:ln>
        </p:spPr>
      </p:pic>
      <p:sp>
        <p:nvSpPr>
          <p:cNvPr id="252" name="CustomShape 3"/>
          <p:cNvSpPr/>
          <p:nvPr/>
        </p:nvSpPr>
        <p:spPr>
          <a:xfrm>
            <a:off x="6768000" y="1224000"/>
            <a:ext cx="4606560" cy="790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4000" b="1" u="sng" strike="noStrike" spc="-1">
                <a:solidFill>
                  <a:srgbClr val="3465A4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SCELTA DELLE FOTO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CustomShape 1"/>
          <p:cNvSpPr/>
          <p:nvPr/>
        </p:nvSpPr>
        <p:spPr>
          <a:xfrm>
            <a:off x="5112000" y="216000"/>
            <a:ext cx="2086920" cy="1150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7200" b="1" strike="noStrike" spc="-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MAI!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4" name="Immagine 253"/>
          <p:cNvPicPr/>
          <p:nvPr/>
        </p:nvPicPr>
        <p:blipFill>
          <a:blip r:embed="rId2"/>
          <a:stretch/>
        </p:blipFill>
        <p:spPr>
          <a:xfrm>
            <a:off x="2390760" y="1728000"/>
            <a:ext cx="3655800" cy="2436480"/>
          </a:xfrm>
          <a:prstGeom prst="rect">
            <a:avLst/>
          </a:prstGeom>
          <a:ln>
            <a:noFill/>
          </a:ln>
        </p:spPr>
      </p:pic>
      <p:pic>
        <p:nvPicPr>
          <p:cNvPr id="255" name="Immagine 254"/>
          <p:cNvPicPr/>
          <p:nvPr/>
        </p:nvPicPr>
        <p:blipFill>
          <a:blip r:embed="rId3"/>
          <a:stretch/>
        </p:blipFill>
        <p:spPr>
          <a:xfrm>
            <a:off x="6348960" y="1728000"/>
            <a:ext cx="3297600" cy="3655800"/>
          </a:xfrm>
          <a:prstGeom prst="rect">
            <a:avLst/>
          </a:prstGeom>
          <a:ln>
            <a:noFill/>
          </a:ln>
        </p:spPr>
      </p:pic>
      <p:pic>
        <p:nvPicPr>
          <p:cNvPr id="256" name="Immagine 255"/>
          <p:cNvPicPr/>
          <p:nvPr/>
        </p:nvPicPr>
        <p:blipFill>
          <a:blip r:embed="rId4"/>
          <a:stretch/>
        </p:blipFill>
        <p:spPr>
          <a:xfrm>
            <a:off x="3528000" y="288000"/>
            <a:ext cx="1085400" cy="1085400"/>
          </a:xfrm>
          <a:prstGeom prst="rect">
            <a:avLst/>
          </a:prstGeom>
          <a:ln>
            <a:noFill/>
          </a:ln>
        </p:spPr>
      </p:pic>
      <p:pic>
        <p:nvPicPr>
          <p:cNvPr id="257" name="Immagine 256"/>
          <p:cNvPicPr/>
          <p:nvPr/>
        </p:nvPicPr>
        <p:blipFill>
          <a:blip r:embed="rId4"/>
          <a:stretch/>
        </p:blipFill>
        <p:spPr>
          <a:xfrm>
            <a:off x="7560000" y="288000"/>
            <a:ext cx="1085400" cy="1085400"/>
          </a:xfrm>
          <a:prstGeom prst="rect">
            <a:avLst/>
          </a:prstGeom>
          <a:ln>
            <a:noFill/>
          </a:ln>
        </p:spPr>
      </p:pic>
      <p:sp>
        <p:nvSpPr>
          <p:cNvPr id="258" name="CustomShape 2"/>
          <p:cNvSpPr/>
          <p:nvPr/>
        </p:nvSpPr>
        <p:spPr>
          <a:xfrm>
            <a:off x="483120" y="5472000"/>
            <a:ext cx="11392920" cy="768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it-IT" sz="2200" b="1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Orizzonti storti e foto sgranate per eccesso di zoom sul telefono sono ancora all’ordine del giorno,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1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non solo presso i dilettanti, ma anche su profili a connotazione turistica.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it-IT" sz="2200" b="1" strike="noStrike" spc="-1">
                <a:solidFill>
                  <a:srgbClr val="CC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La fotografia sui social è essenzialmente LINGUAGGIO e SCRITTURA</a:t>
            </a:r>
            <a:r>
              <a:rPr lang="it-IT" sz="2200" b="1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80150BEF7BBD45BF83DE45F2A2CFFE" ma:contentTypeVersion="12" ma:contentTypeDescription="Crée un document." ma:contentTypeScope="" ma:versionID="6600e562a2a8c79d0c0d310c809f8175">
  <xsd:schema xmlns:xsd="http://www.w3.org/2001/XMLSchema" xmlns:xs="http://www.w3.org/2001/XMLSchema" xmlns:p="http://schemas.microsoft.com/office/2006/metadata/properties" xmlns:ns2="31d8db92-a2a6-46c7-a14b-7de0875f0798" xmlns:ns3="ccbd2f7f-d8b2-4907-8560-905269bada63" targetNamespace="http://schemas.microsoft.com/office/2006/metadata/properties" ma:root="true" ma:fieldsID="2351c2ef839b423fd78d73bc88203029" ns2:_="" ns3:_="">
    <xsd:import namespace="31d8db92-a2a6-46c7-a14b-7de0875f0798"/>
    <xsd:import namespace="ccbd2f7f-d8b2-4907-8560-905269bada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d8db92-a2a6-46c7-a14b-7de0875f07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alises d’images" ma:readOnly="false" ma:fieldId="{5cf76f15-5ced-4ddc-b409-7134ff3c332f}" ma:taxonomyMulti="true" ma:sspId="30e4802e-56fb-4a50-b7a1-564c8fd74d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bd2f7f-d8b2-4907-8560-905269bada63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f03e0afb-a9cc-40f8-b71a-db346be09780}" ma:internalName="TaxCatchAll" ma:showField="CatchAllData" ma:web="ccbd2f7f-d8b2-4907-8560-905269bada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1d8db92-a2a6-46c7-a14b-7de0875f0798">
      <Terms xmlns="http://schemas.microsoft.com/office/infopath/2007/PartnerControls"/>
    </lcf76f155ced4ddcb4097134ff3c332f>
    <TaxCatchAll xmlns="ccbd2f7f-d8b2-4907-8560-905269bada63" xsi:nil="true"/>
  </documentManagement>
</p:properties>
</file>

<file path=customXml/itemProps1.xml><?xml version="1.0" encoding="utf-8"?>
<ds:datastoreItem xmlns:ds="http://schemas.openxmlformats.org/officeDocument/2006/customXml" ds:itemID="{68819E47-D92B-491C-B5AB-69CAE7979544}"/>
</file>

<file path=customXml/itemProps2.xml><?xml version="1.0" encoding="utf-8"?>
<ds:datastoreItem xmlns:ds="http://schemas.openxmlformats.org/officeDocument/2006/customXml" ds:itemID="{E2F67312-B12D-4A9D-9AE5-590FA115864F}"/>
</file>

<file path=customXml/itemProps3.xml><?xml version="1.0" encoding="utf-8"?>
<ds:datastoreItem xmlns:ds="http://schemas.openxmlformats.org/officeDocument/2006/customXml" ds:itemID="{D5E2746F-F828-4CD6-AE4F-3A308F6C318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1997</TotalTime>
  <Words>1752</Words>
  <Application>Microsoft Office PowerPoint</Application>
  <PresentationFormat>Widescreen</PresentationFormat>
  <Paragraphs>267</Paragraphs>
  <Slides>59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6</vt:i4>
      </vt:variant>
      <vt:variant>
        <vt:lpstr>Titoli diapositive</vt:lpstr>
      </vt:variant>
      <vt:variant>
        <vt:i4>59</vt:i4>
      </vt:variant>
    </vt:vector>
  </HeadingPairs>
  <TitlesOfParts>
    <vt:vector size="74" baseType="lpstr">
      <vt:lpstr>Arial</vt:lpstr>
      <vt:lpstr>Calibri</vt:lpstr>
      <vt:lpstr>DejaVu Sans</vt:lpstr>
      <vt:lpstr>Franklin Gothic Book</vt:lpstr>
      <vt:lpstr>Franklin Gothic Medium</vt:lpstr>
      <vt:lpstr>Segoe Script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subject/>
  <dc:creator>RC</dc:creator>
  <dc:description/>
  <cp:lastModifiedBy>Mauro Bernardi</cp:lastModifiedBy>
  <cp:revision>176</cp:revision>
  <dcterms:created xsi:type="dcterms:W3CDTF">2017-05-15T16:58:30Z</dcterms:created>
  <dcterms:modified xsi:type="dcterms:W3CDTF">2017-10-16T11:30:30Z</dcterms:modified>
  <dc:language>it-IT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6</vt:i4>
  </property>
  <property fmtid="{D5CDD505-2E9C-101B-9397-08002B2CF9AE}" pid="8" name="PresentationFormat">
    <vt:lpwstr>Personalizzato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39</vt:i4>
  </property>
  <property fmtid="{D5CDD505-2E9C-101B-9397-08002B2CF9AE}" pid="12" name="ContentTypeId">
    <vt:lpwstr>0x0101007980150BEF7BBD45BF83DE45F2A2CFFE</vt:lpwstr>
  </property>
</Properties>
</file>